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97" r:id="rId3"/>
    <p:sldId id="261" r:id="rId4"/>
    <p:sldId id="342" r:id="rId5"/>
    <p:sldId id="263" r:id="rId6"/>
    <p:sldId id="387" r:id="rId7"/>
    <p:sldId id="388" r:id="rId8"/>
    <p:sldId id="390" r:id="rId9"/>
    <p:sldId id="320" r:id="rId10"/>
    <p:sldId id="321" r:id="rId11"/>
    <p:sldId id="326" r:id="rId12"/>
    <p:sldId id="328" r:id="rId13"/>
    <p:sldId id="327" r:id="rId14"/>
    <p:sldId id="330" r:id="rId15"/>
    <p:sldId id="332" r:id="rId16"/>
    <p:sldId id="333" r:id="rId17"/>
    <p:sldId id="334" r:id="rId18"/>
    <p:sldId id="335" r:id="rId19"/>
    <p:sldId id="322" r:id="rId20"/>
    <p:sldId id="323" r:id="rId21"/>
    <p:sldId id="338" r:id="rId22"/>
    <p:sldId id="353" r:id="rId23"/>
    <p:sldId id="375" r:id="rId24"/>
    <p:sldId id="351" r:id="rId25"/>
    <p:sldId id="356" r:id="rId26"/>
    <p:sldId id="363" r:id="rId27"/>
    <p:sldId id="381" r:id="rId28"/>
    <p:sldId id="380" r:id="rId29"/>
    <p:sldId id="352" r:id="rId30"/>
    <p:sldId id="357" r:id="rId31"/>
    <p:sldId id="359" r:id="rId32"/>
    <p:sldId id="358" r:id="rId33"/>
    <p:sldId id="364" r:id="rId34"/>
    <p:sldId id="376" r:id="rId35"/>
    <p:sldId id="382" r:id="rId36"/>
    <p:sldId id="367" r:id="rId37"/>
    <p:sldId id="366" r:id="rId38"/>
    <p:sldId id="368" r:id="rId39"/>
    <p:sldId id="365" r:id="rId40"/>
    <p:sldId id="386" r:id="rId41"/>
    <p:sldId id="385" r:id="rId42"/>
    <p:sldId id="369" r:id="rId43"/>
    <p:sldId id="372" r:id="rId44"/>
    <p:sldId id="370" r:id="rId45"/>
    <p:sldId id="361" r:id="rId46"/>
    <p:sldId id="384" r:id="rId47"/>
    <p:sldId id="373" r:id="rId48"/>
    <p:sldId id="374" r:id="rId49"/>
    <p:sldId id="337" r:id="rId50"/>
    <p:sldId id="336" r:id="rId51"/>
    <p:sldId id="354" r:id="rId52"/>
    <p:sldId id="340" r:id="rId53"/>
    <p:sldId id="393" r:id="rId54"/>
    <p:sldId id="391" r:id="rId55"/>
    <p:sldId id="392" r:id="rId56"/>
    <p:sldId id="394" r:id="rId57"/>
    <p:sldId id="395" r:id="rId58"/>
    <p:sldId id="325" r:id="rId59"/>
    <p:sldId id="296" r:id="rId60"/>
  </p:sldIdLst>
  <p:sldSz cx="12192000" cy="6858000"/>
  <p:notesSz cx="6858000" cy="9144000"/>
  <p:custDataLst>
    <p:tags r:id="rId6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hrlich, Ina" initials="EI" lastIdx="14" clrIdx="0">
    <p:extLst>
      <p:ext uri="{19B8F6BF-5375-455C-9EA6-DF929625EA0E}">
        <p15:presenceInfo xmlns:p15="http://schemas.microsoft.com/office/powerpoint/2012/main" userId="Ehrlich, 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9C2"/>
    <a:srgbClr val="323232"/>
    <a:srgbClr val="383838"/>
    <a:srgbClr val="363636"/>
    <a:srgbClr val="007FC2"/>
    <a:srgbClr val="558AC3"/>
    <a:srgbClr val="003568"/>
    <a:srgbClr val="335020"/>
    <a:srgbClr val="99CA72"/>
    <a:srgbClr val="5A8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03E99-4591-41C9-92C8-BEAF389DE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8E77AE1-7136-4CFB-9158-ED918CF65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70833B-DA08-4993-B124-9199BC8C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4B6B-29D5-4284-AA4A-319C0484651B}" type="datetimeFigureOut">
              <a:rPr lang="de-DE" smtClean="0"/>
              <a:t>29.09.2025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551B38-33C7-487F-A7AA-3C92C3ADC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29F1F7-72FF-4813-A500-DF3CCF5F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14DF-C801-4B58-9FDF-DA0E610D4D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286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714923-6A76-4E80-840A-80475A92B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BDBF10-BE7C-4AC5-A92A-62119835E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ADF423-8D45-4EFA-A250-48F84B6D1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4B6B-29D5-4284-AA4A-319C0484651B}" type="datetimeFigureOut">
              <a:rPr lang="de-DE" smtClean="0"/>
              <a:t>29.09.2025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1C15E0-5C6A-4F6F-932C-74A09525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6EE511-27EA-4B99-BB9F-EB135660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14DF-C801-4B58-9FDF-DA0E610D4D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9951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44B92D0-8C58-43EB-A18C-386A25E5CB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8EA6E19-2467-450C-A4FC-026F1C4CC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6B91EB-8454-43B9-A378-1C8968365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4B6B-29D5-4284-AA4A-319C0484651B}" type="datetimeFigureOut">
              <a:rPr lang="de-DE" smtClean="0"/>
              <a:t>29.09.2025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F0DA7F-A248-4DA4-A93B-55CDE976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2738A4-EC3C-4EC0-B3D5-E094FB37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14DF-C801-4B58-9FDF-DA0E610D4D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091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92F8A-1548-4F4D-9C24-4FA696916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F5E8B1-68FC-410D-BDD0-87A8D0281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708FC1-FF85-44E3-A19D-57990E3AF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4B6B-29D5-4284-AA4A-319C0484651B}" type="datetimeFigureOut">
              <a:rPr lang="de-DE" smtClean="0"/>
              <a:t>29.09.2025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9EFE42-566A-43E7-B00E-8352D90D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126515-7034-4398-B7B5-A753C7549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14DF-C801-4B58-9FDF-DA0E610D4D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424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ACF287-6A17-46D6-83DA-5F6F906D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5234EB-F524-407A-A6EB-C8A0A7E7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66C77D-A2C9-4C2D-9A72-1105013BD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4B6B-29D5-4284-AA4A-319C0484651B}" type="datetimeFigureOut">
              <a:rPr lang="de-DE" smtClean="0"/>
              <a:t>29.09.2025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9928FF-E4C1-4F1D-9934-A265E16D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5E2865-0CD7-4674-AAFC-C9B66B3C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14DF-C801-4B58-9FDF-DA0E610D4D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108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3842A-F667-4333-9AF1-C44F82EA1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A17D59-DADD-4E22-8466-004F343AC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F4D8D0D-011F-468B-B046-F36525679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9BB228-774B-49E6-9341-98107C47E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4B6B-29D5-4284-AA4A-319C0484651B}" type="datetimeFigureOut">
              <a:rPr lang="de-DE" smtClean="0"/>
              <a:t>29.09.2025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A51F3B-A164-4923-BFCD-9FE01485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ADF5BF-5DF4-4D69-94BB-22542C72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14DF-C801-4B58-9FDF-DA0E610D4D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0240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B9E51-FC4D-4F08-AFE8-07C707F7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E1F8E5-C226-4C1C-91FF-9A04460B3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E094A7-EE85-4CBF-8ECC-D77A16019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D1605E8-35B2-4BCA-BDA9-8E74191C4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F9DEEB-DE66-4EB1-91A6-9FA3BCC8A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5A3091E-904C-4F55-B940-C38B2F5DC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4B6B-29D5-4284-AA4A-319C0484651B}" type="datetimeFigureOut">
              <a:rPr lang="de-DE" smtClean="0"/>
              <a:t>29.09.2025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018E868-BAC1-4DBA-A599-E7A952DE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64EBA72-809A-4677-938F-AF15880A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14DF-C801-4B58-9FDF-DA0E610D4D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282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FEFCA-A245-4360-8511-6C10C081F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D43BC6-1F08-43B4-A101-DFBD65A9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4B6B-29D5-4284-AA4A-319C0484651B}" type="datetimeFigureOut">
              <a:rPr lang="de-DE" smtClean="0"/>
              <a:t>29.09.2025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374B97-D088-4929-9C30-45924407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3786AA-4B6D-4679-94CD-535F0D2DC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14DF-C801-4B58-9FDF-DA0E610D4D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169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97D839A-B861-453A-8002-C27BD020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4B6B-29D5-4284-AA4A-319C0484651B}" type="datetimeFigureOut">
              <a:rPr lang="de-DE" smtClean="0"/>
              <a:t>29.09.2025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5AFB3B-9A7B-4CAC-BFF2-3EDAF0CE1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286326-F77A-4E80-8305-599D92D6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14DF-C801-4B58-9FDF-DA0E610D4D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94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2D9E5-5768-47A6-9734-7C47F4321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F75017-2FDB-4E24-950F-12390F111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759970-1645-46F9-9A31-4595048D0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3BE9F7-7CAC-4A66-AE6F-3EA20B9F3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4B6B-29D5-4284-AA4A-319C0484651B}" type="datetimeFigureOut">
              <a:rPr lang="de-DE" smtClean="0"/>
              <a:t>29.09.2025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DFA590-2D28-4D7B-909D-2A6097E6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9D27980-EF7B-49C5-9273-8C0847C0C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14DF-C801-4B58-9FDF-DA0E610D4D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181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5EE34-7185-4F8A-9FA5-C2106387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5B7FAC9-59E8-46D7-ABE7-85267BC11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84A45D-79CF-430B-BCFC-AC4ABD5E2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C60C1F-8C61-4600-A41E-A311D159C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4B6B-29D5-4284-AA4A-319C0484651B}" type="datetimeFigureOut">
              <a:rPr lang="de-DE" smtClean="0"/>
              <a:t>29.09.2025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96DEBE-5D6E-451D-A719-44986276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78D0733-983A-4DEF-B389-B0261157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14DF-C801-4B58-9FDF-DA0E610D4D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0935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6412A10-FAED-4A7E-9410-989EE949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49A0AF-3FD4-4BBD-A2BE-EC7AB4DBC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3B6697-E02D-49A8-BEE2-B1A9AF820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undesSans Medium" panose="020B0002030500000203" pitchFamily="34" charset="0"/>
              </a:defRPr>
            </a:lvl1pPr>
          </a:lstStyle>
          <a:p>
            <a:fld id="{D2DC4B6B-29D5-4284-AA4A-319C0484651B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45686A-16DB-427D-8719-42D0E9761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undesSans Medium" panose="020B000203050000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13F70F-C867-4335-8C0C-8E56E736B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undesSans Medium" panose="020B0002030500000203" pitchFamily="34" charset="0"/>
              </a:defRPr>
            </a:lvl1pPr>
          </a:lstStyle>
          <a:p>
            <a:fld id="{B8CE14DF-C801-4B58-9FDF-DA0E610D4D5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894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undesSans Medium" panose="020B0002030500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undesSans Medium" panose="020B0002030500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undesSans Medium" panose="020B0002030500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undesSans Medium" panose="020B0002030500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undesSans Medium" panose="020B0002030500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undesSans Medium" panose="020B0002030500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mailto:service-center@bsi.bund.de" TargetMode="External"/><Relationship Id="rId3" Type="http://schemas.openxmlformats.org/officeDocument/2006/relationships/image" Target="../media/image4.svg"/><Relationship Id="rId7" Type="http://schemas.openxmlformats.org/officeDocument/2006/relationships/hyperlink" Target="mailto:support@ausweisapp.d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ebinare@ausweisapp.de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C1369A8-9478-416C-B9E3-E738B8512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2" r="3677"/>
          <a:stretch/>
        </p:blipFill>
        <p:spPr>
          <a:xfrm>
            <a:off x="203200" y="441728"/>
            <a:ext cx="11785600" cy="6233392"/>
          </a:xfrm>
          <a:prstGeom prst="roundRect">
            <a:avLst>
              <a:gd name="adj" fmla="val 4265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A6D6333-AEA1-3303-4B95-1F6DAC959055}"/>
              </a:ext>
            </a:extLst>
          </p:cNvPr>
          <p:cNvSpPr/>
          <p:nvPr/>
        </p:nvSpPr>
        <p:spPr>
          <a:xfrm>
            <a:off x="927100" y="5213823"/>
            <a:ext cx="3683000" cy="1637355"/>
          </a:xfrm>
          <a:prstGeom prst="roundRect">
            <a:avLst>
              <a:gd name="adj" fmla="val 84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D8D4BDE-F12D-1B4D-14B1-522F5B068460}"/>
              </a:ext>
            </a:extLst>
          </p:cNvPr>
          <p:cNvSpPr txBox="1"/>
          <p:nvPr/>
        </p:nvSpPr>
        <p:spPr>
          <a:xfrm>
            <a:off x="1069417" y="5287410"/>
            <a:ext cx="3476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5489C2"/>
                </a:solidFill>
                <a:latin typeface="BundesSans Bold" panose="020B0002030500000203" pitchFamily="34" charset="0"/>
              </a:rPr>
              <a:t>Willkommen </a:t>
            </a:r>
          </a:p>
          <a:p>
            <a:r>
              <a:rPr lang="de-DE" sz="4000" dirty="0">
                <a:solidFill>
                  <a:srgbClr val="5489C2"/>
                </a:solidFill>
                <a:latin typeface="BundesSans Bold" panose="020B0002030500000203" pitchFamily="34" charset="0"/>
              </a:rPr>
              <a:t>zum Webinar 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29EE1FD-F55A-2629-121A-0431436575C9}"/>
              </a:ext>
            </a:extLst>
          </p:cNvPr>
          <p:cNvSpPr/>
          <p:nvPr/>
        </p:nvSpPr>
        <p:spPr>
          <a:xfrm>
            <a:off x="8394700" y="265670"/>
            <a:ext cx="3149600" cy="1067829"/>
          </a:xfrm>
          <a:prstGeom prst="roundRect">
            <a:avLst>
              <a:gd name="adj" fmla="val 84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B668D21-ECEF-D4B5-BABB-1C16DA716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11" y="437627"/>
            <a:ext cx="2723989" cy="6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89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098839" y="-1754586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2416" y="1223476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Empathize</a:t>
            </a: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 </a:t>
            </a:r>
            <a:r>
              <a:rPr lang="de-DE" sz="2400" dirty="0">
                <a:latin typeface="BundesSans Medium" panose="020B0002030500000203" pitchFamily="34" charset="0"/>
              </a:rPr>
              <a:t>Nutzende verstehen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Der Designprozess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54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12698" y="-5183587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5768" y="4725001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Empathize</a:t>
            </a: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 </a:t>
            </a:r>
            <a:r>
              <a:rPr lang="de-DE" sz="2400" dirty="0">
                <a:latin typeface="BundesSans Medium" panose="020B0002030500000203" pitchFamily="34" charset="0"/>
              </a:rPr>
              <a:t>Nutzende verstehen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Bewertungen 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Nutzertests, Interviews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Support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Der Designprozess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79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0882" y="-5491839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0130" y="4356584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Empathize</a:t>
            </a:r>
            <a:r>
              <a:rPr lang="de-DE" sz="2400" dirty="0">
                <a:latin typeface="BundesSans Medium" panose="020B0002030500000203" pitchFamily="34" charset="0"/>
              </a:rPr>
              <a:t> Nutzende verstehen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Define</a:t>
            </a: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 </a:t>
            </a:r>
            <a:r>
              <a:rPr lang="de-DE" sz="2400" dirty="0">
                <a:latin typeface="BundesSans Medium" panose="020B0002030500000203" pitchFamily="34" charset="0"/>
              </a:rPr>
              <a:t>Probleme definieren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Der Designprozess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5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8402" y="-4559531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89240" y="3618356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Empathize</a:t>
            </a:r>
            <a:r>
              <a:rPr lang="de-DE" sz="2400" dirty="0">
                <a:latin typeface="BundesSans Medium" panose="020B0002030500000203" pitchFamily="34" charset="0"/>
              </a:rPr>
              <a:t> Nutzende verstehen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Define</a:t>
            </a: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 </a:t>
            </a:r>
            <a:r>
              <a:rPr lang="de-DE" sz="2400" dirty="0">
                <a:latin typeface="BundesSans Medium" panose="020B0002030500000203" pitchFamily="34" charset="0"/>
              </a:rPr>
              <a:t>Probleme definieren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dirty="0">
                <a:latin typeface="BundesSans Medium" panose="020B0002030500000203" pitchFamily="34" charset="0"/>
              </a:rPr>
              <a:t>Schwierigkeiten bei Geräte-Kopplung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dirty="0">
                <a:latin typeface="BundesSans Medium" panose="020B0002030500000203" pitchFamily="34" charset="0"/>
              </a:rPr>
              <a:t>Unverständlichkeiten bzgl. PINs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dirty="0">
                <a:latin typeface="BundesSans Medium" panose="020B0002030500000203" pitchFamily="34" charset="0"/>
              </a:rPr>
              <a:t>Unklarheiten über Zweck der AusweisApp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Der Designprozess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50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4689" y="-2053939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211506" y="1811304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Empathize</a:t>
            </a:r>
            <a:r>
              <a:rPr lang="de-DE" sz="2400" dirty="0">
                <a:latin typeface="BundesSans Medium" panose="020B0002030500000203" pitchFamily="34" charset="0"/>
              </a:rPr>
              <a:t> Nutzende verstehen</a:t>
            </a:r>
          </a:p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Define</a:t>
            </a:r>
            <a:r>
              <a:rPr lang="de-DE" sz="2400" dirty="0">
                <a:latin typeface="BundesSans Medium" panose="020B0002030500000203" pitchFamily="34" charset="0"/>
              </a:rPr>
              <a:t> Probleme definieren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Ideate</a:t>
            </a: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 </a:t>
            </a:r>
            <a:r>
              <a:rPr lang="de-DE" sz="2400" dirty="0">
                <a:latin typeface="BundesSans Medium" panose="020B0002030500000203" pitchFamily="34" charset="0"/>
              </a:rPr>
              <a:t>Problemlösendes Konzept entwickeln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Der Designprozess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03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4837" y="-304798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419570" y="-1407912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Empathize</a:t>
            </a:r>
            <a:r>
              <a:rPr lang="de-DE" sz="2400" dirty="0">
                <a:latin typeface="BundesSans Medium" panose="020B0002030500000203" pitchFamily="34" charset="0"/>
              </a:rPr>
              <a:t> Nutzende verstehen</a:t>
            </a:r>
          </a:p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Define</a:t>
            </a:r>
            <a:r>
              <a:rPr lang="de-DE" sz="2400" dirty="0">
                <a:latin typeface="BundesSans Medium" panose="020B0002030500000203" pitchFamily="34" charset="0"/>
              </a:rPr>
              <a:t> Probleme definieren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Ideate</a:t>
            </a: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 </a:t>
            </a:r>
            <a:r>
              <a:rPr lang="de-DE" sz="2400" dirty="0">
                <a:latin typeface="BundesSans Medium" panose="020B0002030500000203" pitchFamily="34" charset="0"/>
              </a:rPr>
              <a:t>Problemlösendes Konzept entwickeln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Onboarding (</a:t>
            </a:r>
            <a:r>
              <a:rPr lang="de-DE" sz="2400" dirty="0" err="1">
                <a:latin typeface="BundesSans Medium" panose="020B0002030500000203" pitchFamily="34" charset="0"/>
              </a:rPr>
              <a:t>Guided</a:t>
            </a:r>
            <a:r>
              <a:rPr lang="de-DE" sz="2400" dirty="0">
                <a:latin typeface="BundesSans Medium" panose="020B0002030500000203" pitchFamily="34" charset="0"/>
              </a:rPr>
              <a:t> Tour)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Der Designprozess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16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2844" y="3611251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17541" y="-3969010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Empathize</a:t>
            </a:r>
            <a:r>
              <a:rPr lang="de-DE" sz="2400" dirty="0">
                <a:latin typeface="BundesSans Medium" panose="020B0002030500000203" pitchFamily="34" charset="0"/>
              </a:rPr>
              <a:t> Nutzende verstehen</a:t>
            </a:r>
          </a:p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Define</a:t>
            </a:r>
            <a:r>
              <a:rPr lang="de-DE" sz="2400" dirty="0">
                <a:latin typeface="BundesSans Medium" panose="020B0002030500000203" pitchFamily="34" charset="0"/>
              </a:rPr>
              <a:t> Probleme definieren</a:t>
            </a:r>
          </a:p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Ideate</a:t>
            </a:r>
            <a:r>
              <a:rPr lang="de-DE" sz="2400" dirty="0">
                <a:latin typeface="BundesSans Medium" panose="020B0002030500000203" pitchFamily="34" charset="0"/>
              </a:rPr>
              <a:t> Problemlösendes Konzept entwickeln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Prototype </a:t>
            </a:r>
            <a:r>
              <a:rPr lang="de-DE" sz="2400" dirty="0">
                <a:latin typeface="BundesSans Medium" panose="020B0002030500000203" pitchFamily="34" charset="0"/>
              </a:rPr>
              <a:t>Klickbaren Prototypen erstellen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Der Designprozess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32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9158" y="5054427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11005" y="-5496002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Empathize</a:t>
            </a:r>
            <a:r>
              <a:rPr lang="de-DE" sz="2400" dirty="0">
                <a:latin typeface="BundesSans Medium" panose="020B0002030500000203" pitchFamily="34" charset="0"/>
              </a:rPr>
              <a:t> Nutzende verstehen</a:t>
            </a:r>
          </a:p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Define</a:t>
            </a:r>
            <a:r>
              <a:rPr lang="de-DE" sz="2400" dirty="0">
                <a:latin typeface="BundesSans Medium" panose="020B0002030500000203" pitchFamily="34" charset="0"/>
              </a:rPr>
              <a:t> Probleme definieren</a:t>
            </a:r>
          </a:p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Ideate</a:t>
            </a:r>
            <a:r>
              <a:rPr lang="de-DE" sz="2400" dirty="0">
                <a:latin typeface="BundesSans Medium" panose="020B0002030500000203" pitchFamily="34" charset="0"/>
              </a:rPr>
              <a:t> Problemlösendes Konzept entwickeln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Prototype</a:t>
            </a:r>
            <a:r>
              <a:rPr lang="de-DE" sz="2400" dirty="0">
                <a:latin typeface="BundesSans Medium" panose="020B0002030500000203" pitchFamily="34" charset="0"/>
              </a:rPr>
              <a:t> Klickbaren Prototypen erstellen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Test </a:t>
            </a:r>
            <a:r>
              <a:rPr lang="de-DE" sz="2400" dirty="0">
                <a:latin typeface="BundesSans Medium" panose="020B0002030500000203" pitchFamily="34" charset="0"/>
              </a:rPr>
              <a:t>Konzept anhand von (Usability) Tests prüfen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Der Designprozess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0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77913" y="5038098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36551" y="-6001917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Empathize</a:t>
            </a:r>
            <a:r>
              <a:rPr lang="de-DE" sz="2400" dirty="0">
                <a:latin typeface="BundesSans Medium" panose="020B0002030500000203" pitchFamily="34" charset="0"/>
              </a:rPr>
              <a:t> Nutzende verstehen</a:t>
            </a:r>
          </a:p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Define</a:t>
            </a:r>
            <a:r>
              <a:rPr lang="de-DE" sz="2400" dirty="0">
                <a:latin typeface="BundesSans Medium" panose="020B0002030500000203" pitchFamily="34" charset="0"/>
              </a:rPr>
              <a:t> Probleme definieren</a:t>
            </a:r>
          </a:p>
          <a:p>
            <a:pPr lvl="1">
              <a:lnSpc>
                <a:spcPct val="150000"/>
              </a:lnSpc>
            </a:pPr>
            <a:r>
              <a:rPr lang="de-DE" sz="2400" b="1" dirty="0" err="1">
                <a:solidFill>
                  <a:srgbClr val="335020"/>
                </a:solidFill>
                <a:latin typeface="BundesSans Medium" panose="020B0002030500000203" pitchFamily="34" charset="0"/>
              </a:rPr>
              <a:t>Ideate</a:t>
            </a:r>
            <a:r>
              <a:rPr lang="de-DE" sz="2400" dirty="0">
                <a:latin typeface="BundesSans Medium" panose="020B0002030500000203" pitchFamily="34" charset="0"/>
              </a:rPr>
              <a:t> Problemlösendes Konzept entwickeln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Prototype</a:t>
            </a:r>
            <a:r>
              <a:rPr lang="de-DE" sz="2400" dirty="0">
                <a:latin typeface="BundesSans Medium" panose="020B0002030500000203" pitchFamily="34" charset="0"/>
              </a:rPr>
              <a:t> Klickbaren Prototypen erstellen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Test</a:t>
            </a:r>
            <a:r>
              <a:rPr lang="de-DE" sz="2400" dirty="0">
                <a:latin typeface="BundesSans Medium" panose="020B0002030500000203" pitchFamily="34" charset="0"/>
              </a:rPr>
              <a:t> Konzept anhand von (Usability) Tests prüfen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  <a:p>
            <a:pPr lvl="1">
              <a:lnSpc>
                <a:spcPct val="150000"/>
              </a:lnSpc>
            </a:pP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2400" i="1" dirty="0">
                <a:latin typeface="BundesSans Medium" panose="020B0002030500000203" pitchFamily="34" charset="0"/>
              </a:rPr>
              <a:t>Hinweis: Der Designprozess ist iterativ.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Der Designprozess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7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AC8807-0A3B-4EBF-9281-6EA14372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1903" y="-3863610"/>
            <a:ext cx="7580261" cy="7580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49E655-32B6-4D53-A58A-3846CAAD3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052230" y="3124202"/>
            <a:ext cx="7467595" cy="74675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6AD47B-CF02-46F9-AC86-A25665123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D313A09-B9F7-4454-B1C9-6B419C7FD5E8}"/>
              </a:ext>
            </a:extLst>
          </p:cNvPr>
          <p:cNvSpPr txBox="1"/>
          <p:nvPr/>
        </p:nvSpPr>
        <p:spPr>
          <a:xfrm>
            <a:off x="2634200" y="2674947"/>
            <a:ext cx="7728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600" b="1" dirty="0">
              <a:solidFill>
                <a:srgbClr val="5489C2"/>
              </a:solidFill>
              <a:latin typeface="BundesSans Bold" panose="020B0002030500000203" pitchFamily="34" charset="0"/>
              <a:ea typeface="Cambria" panose="02040503050406030204" pitchFamily="18" charset="0"/>
            </a:endParaRPr>
          </a:p>
          <a:p>
            <a:r>
              <a:rPr lang="de-DE" sz="4600" b="1" dirty="0" err="1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Guided</a:t>
            </a:r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 Tour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002D49B-4DFB-42BE-8C13-1EA27F28E22D}"/>
              </a:ext>
            </a:extLst>
          </p:cNvPr>
          <p:cNvSpPr txBox="1"/>
          <p:nvPr/>
        </p:nvSpPr>
        <p:spPr>
          <a:xfrm>
            <a:off x="2634200" y="2674946"/>
            <a:ext cx="7728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Onboarding:</a:t>
            </a:r>
          </a:p>
        </p:txBody>
      </p:sp>
    </p:spTree>
    <p:extLst>
      <p:ext uri="{BB962C8B-B14F-4D97-AF65-F5344CB8AC3E}">
        <p14:creationId xmlns:p14="http://schemas.microsoft.com/office/powerpoint/2010/main" val="3384706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B7636F0-A4BC-442F-91CE-EB3DFA26B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439476" y="4851300"/>
            <a:ext cx="7580261" cy="758026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29DC863-08AB-4EB3-85E3-0828CB764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0478" y="-5490788"/>
            <a:ext cx="7467595" cy="746759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1FD3EB0-73BA-47F9-9FC4-F44FD5EF60B2}"/>
              </a:ext>
            </a:extLst>
          </p:cNvPr>
          <p:cNvSpPr txBox="1"/>
          <p:nvPr/>
        </p:nvSpPr>
        <p:spPr>
          <a:xfrm>
            <a:off x="1274202" y="2306058"/>
            <a:ext cx="7728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Neues Onboarding </a:t>
            </a:r>
          </a:p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der AusweisApp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EA55313-1EF5-4DDE-834B-073EBAC1D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1" y="648122"/>
            <a:ext cx="2723989" cy="69123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9827C08-8840-4813-9B64-6F2797EBD23B}"/>
              </a:ext>
            </a:extLst>
          </p:cNvPr>
          <p:cNvSpPr txBox="1"/>
          <p:nvPr/>
        </p:nvSpPr>
        <p:spPr>
          <a:xfrm>
            <a:off x="1350449" y="3871066"/>
            <a:ext cx="751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Und wie es Ihnen als Diensteanbieter hilft.</a:t>
            </a:r>
            <a:endParaRPr lang="de-DE" sz="2400" dirty="0">
              <a:latin typeface="BundesSans Medium" panose="020B0002030500000203" pitchFamily="34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DF5581D-19FA-4699-A954-5890C73881F6}"/>
              </a:ext>
            </a:extLst>
          </p:cNvPr>
          <p:cNvGrpSpPr/>
          <p:nvPr/>
        </p:nvGrpSpPr>
        <p:grpSpPr>
          <a:xfrm>
            <a:off x="7984275" y="1483287"/>
            <a:ext cx="6613353" cy="3891425"/>
            <a:chOff x="2048781" y="1047538"/>
            <a:chExt cx="8094438" cy="4762924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B0ED3A89-DCED-47E4-BA75-3376A6E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1" y="1047538"/>
              <a:ext cx="8094438" cy="4762924"/>
            </a:xfrm>
            <a:prstGeom prst="rect">
              <a:avLst/>
            </a:prstGeom>
          </p:spPr>
        </p:pic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A36AB6A2-437F-493D-AB9D-3DDA2B06CD9C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F90020C9-854D-47BC-A241-AA201FDAC8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0124" y="2124497"/>
            <a:ext cx="1721122" cy="33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68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06963" y="1151898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4252" y="-3781449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Was ist das?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Interaktive Schritt-für-Schritt (An-)Leitung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Komplexe Abläufe werden auf einzelne, verständlichere Aufgaben reduziert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Fokus kann gezielt auf bestimmte Funktionalitäten gerichtet werden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Guided</a:t>
            </a:r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 Tour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66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AC8807-0A3B-4EBF-9281-6EA14372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3768" y="-230504"/>
            <a:ext cx="7580261" cy="7580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49E655-32B6-4D53-A58A-3846CAAD3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380264" y="-1928675"/>
            <a:ext cx="7467595" cy="74675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6AD47B-CF02-46F9-AC86-A25665123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43D8A2B-337D-48C7-ACDE-190C0A91C9EB}"/>
              </a:ext>
            </a:extLst>
          </p:cNvPr>
          <p:cNvSpPr txBox="1"/>
          <p:nvPr/>
        </p:nvSpPr>
        <p:spPr>
          <a:xfrm>
            <a:off x="2634200" y="2674947"/>
            <a:ext cx="7728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600" b="1" dirty="0">
              <a:solidFill>
                <a:srgbClr val="5489C2"/>
              </a:solidFill>
              <a:latin typeface="BundesSans Bold" panose="020B0002030500000203" pitchFamily="34" charset="0"/>
              <a:ea typeface="Cambria" panose="02040503050406030204" pitchFamily="18" charset="0"/>
            </a:endParaRPr>
          </a:p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852FABE-CCF0-4821-83B9-2BA4579EAB75}"/>
              </a:ext>
            </a:extLst>
          </p:cNvPr>
          <p:cNvSpPr txBox="1"/>
          <p:nvPr/>
        </p:nvSpPr>
        <p:spPr>
          <a:xfrm>
            <a:off x="2634200" y="2674946"/>
            <a:ext cx="7728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Onboarding:</a:t>
            </a:r>
          </a:p>
        </p:txBody>
      </p:sp>
    </p:spTree>
    <p:extLst>
      <p:ext uri="{BB962C8B-B14F-4D97-AF65-F5344CB8AC3E}">
        <p14:creationId xmlns:p14="http://schemas.microsoft.com/office/powerpoint/2010/main" val="109799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14805" y="-4794264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7144" y="2978849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Einleitung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1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232" y="-5216862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0243" y="4776161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Problem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Nutzende </a:t>
            </a:r>
            <a:r>
              <a:rPr lang="de-DE" sz="2400" dirty="0">
                <a:effectLst/>
                <a:latin typeface="BundesSans Medium" panose="020B0002030500000203" pitchFamily="34" charset="0"/>
              </a:rPr>
              <a:t>wissen nicht, was sie für die Online-Ausweisfunktion benötigen.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Lösung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BundesSans Medium" panose="020B0002030500000203" pitchFamily="34" charset="0"/>
              </a:rPr>
              <a:t>Initiale Übersicht bereitstellen.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BundesSans Medium" panose="020B000203050000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71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1BF8101-BFB5-4804-9F83-D389719B1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5196" y="-7536574"/>
            <a:ext cx="7467595" cy="74675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F53878C-32CF-4C7D-90D4-57C7A23E8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02771" y="6926979"/>
            <a:ext cx="7580261" cy="7580261"/>
          </a:xfrm>
          <a:prstGeom prst="rect">
            <a:avLst/>
          </a:prstGeom>
        </p:spPr>
      </p:pic>
      <p:grpSp>
        <p:nvGrpSpPr>
          <p:cNvPr id="5" name="!!Gruppieren 5">
            <a:extLst>
              <a:ext uri="{FF2B5EF4-FFF2-40B4-BE49-F238E27FC236}">
                <a16:creationId xmlns:a16="http://schemas.microsoft.com/office/drawing/2014/main" id="{5766D06C-BA2D-4970-80A7-F28E1A76510F}"/>
              </a:ext>
            </a:extLst>
          </p:cNvPr>
          <p:cNvGrpSpPr/>
          <p:nvPr/>
        </p:nvGrpSpPr>
        <p:grpSpPr>
          <a:xfrm>
            <a:off x="2048781" y="1047538"/>
            <a:ext cx="8094438" cy="4762924"/>
            <a:chOff x="2048781" y="1047538"/>
            <a:chExt cx="8094438" cy="476292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D1962BA-396C-447A-82BE-26B16F121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1" y="1047538"/>
              <a:ext cx="8094438" cy="4762924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D587AFA-8686-4671-9678-8031EE397196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F033DED-F683-4726-A088-D47CA4182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5775" y="1674317"/>
            <a:ext cx="2106574" cy="41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3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72241D3-B7D1-4600-8C28-DD66FF928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000" y="-4596376"/>
            <a:ext cx="7467595" cy="74675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582FC21-E4B1-432C-A3A5-D8CFB7C7A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580261" y="4196496"/>
            <a:ext cx="7580261" cy="75802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grpSp>
        <p:nvGrpSpPr>
          <p:cNvPr id="6" name="!!Gruppieren 5">
            <a:extLst>
              <a:ext uri="{FF2B5EF4-FFF2-40B4-BE49-F238E27FC236}">
                <a16:creationId xmlns:a16="http://schemas.microsoft.com/office/drawing/2014/main" id="{BF301169-939C-404D-AE64-7EB354F9F434}"/>
              </a:ext>
            </a:extLst>
          </p:cNvPr>
          <p:cNvGrpSpPr/>
          <p:nvPr/>
        </p:nvGrpSpPr>
        <p:grpSpPr>
          <a:xfrm>
            <a:off x="2048781" y="1047538"/>
            <a:ext cx="8094438" cy="4762924"/>
            <a:chOff x="2048781" y="1047538"/>
            <a:chExt cx="8094438" cy="476292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4EEFAB9-08A1-4E92-9262-B40BEA0C8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1" y="1047538"/>
              <a:ext cx="8094438" cy="4762924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AD37207-D2FC-4989-8E97-A266AE3EA241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36073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8202" y="1494799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293148" y="-1470738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dirty="0">
                <a:latin typeface="BundesSans Medium" panose="020B0002030500000203" pitchFamily="34" charset="0"/>
              </a:rPr>
              <a:t>Einleitung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3 Schritte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Smartphone oder Kartenleser einrichten</a:t>
            </a:r>
            <a:endParaRPr lang="de-DE" sz="2400" dirty="0">
              <a:latin typeface="BundesSans Medium" panose="020B0002030500000203" pitchFamily="34" charset="0"/>
            </a:endParaRP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dirty="0">
                <a:latin typeface="BundesSans Medium" panose="020B0002030500000203" pitchFamily="34" charset="0"/>
              </a:rPr>
              <a:t>Ausweis auslesen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dirty="0">
                <a:latin typeface="BundesSans Medium" panose="020B0002030500000203" pitchFamily="34" charset="0"/>
              </a:rPr>
              <a:t>PIN einrichten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13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2484" y="5038098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137777" y="-5120174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Problem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Nutzende </a:t>
            </a:r>
            <a:r>
              <a:rPr lang="de-DE" sz="2400" dirty="0">
                <a:effectLst/>
                <a:latin typeface="BundesSans Medium" panose="020B0002030500000203" pitchFamily="34" charset="0"/>
              </a:rPr>
              <a:t>wissen nicht, wie sie die Kopplung eines Smartphones durchführen können.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effectLst/>
                <a:latin typeface="BundesSans Medium" panose="020B0002030500000203" pitchFamily="34" charset="0"/>
              </a:rPr>
              <a:t>Lösung</a:t>
            </a:r>
            <a:endParaRPr lang="de-DE" sz="2400" b="1" dirty="0">
              <a:solidFill>
                <a:srgbClr val="335020"/>
              </a:solidFill>
              <a:latin typeface="BundesSans Medium" panose="020B0002030500000203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BundesSans Medium" panose="020B0002030500000203" pitchFamily="34" charset="0"/>
              </a:rPr>
              <a:t>Begleitung durch die Geräte-Kopplung und weiterführende Hilfe.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4913" y="4858484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76" y="-5496002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Problem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Nutzende </a:t>
            </a:r>
            <a:r>
              <a:rPr lang="de-DE" sz="2400" dirty="0">
                <a:effectLst/>
                <a:latin typeface="BundesSans Medium" panose="020B0002030500000203" pitchFamily="34" charset="0"/>
              </a:rPr>
              <a:t>wissen nicht, dass sie die Kopplung eines Smartphones nur einmal vornehmen müssen.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effectLst/>
                <a:latin typeface="BundesSans Medium" panose="020B0002030500000203" pitchFamily="34" charset="0"/>
              </a:rPr>
              <a:t>Lösung</a:t>
            </a:r>
            <a:endParaRPr lang="de-DE" sz="2400" dirty="0">
              <a:effectLst/>
              <a:latin typeface="BundesSans Medium" panose="020B0002030500000203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BundesSans Medium" panose="020B0002030500000203" pitchFamily="34" charset="0"/>
              </a:rPr>
              <a:t>Hinweis zur Verwendung nach erfolgreicher Kopplung.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00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AA6B9FC-8047-43CE-B8B7-C89C951CA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08491" y="6926979"/>
            <a:ext cx="7467595" cy="74675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D83EC93-7E42-4EC5-8CA2-CEF7EAAF5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8441" y="-7649240"/>
            <a:ext cx="7580261" cy="75802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FCD4974-F1EF-4C4F-93D0-4DC1A20DA2CB}"/>
              </a:ext>
            </a:extLst>
          </p:cNvPr>
          <p:cNvGrpSpPr/>
          <p:nvPr/>
        </p:nvGrpSpPr>
        <p:grpSpPr>
          <a:xfrm>
            <a:off x="2048781" y="1047538"/>
            <a:ext cx="8094438" cy="4762924"/>
            <a:chOff x="2048781" y="1047538"/>
            <a:chExt cx="8094438" cy="4762924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EE5FF01-0816-4AF8-989B-B129682AE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1" y="1047538"/>
              <a:ext cx="8094438" cy="4762924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757C8D7-BAE0-4FEF-9A23-788C06F724AF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20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1725100-705F-4092-93B1-DEE02CFD6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005119" y="3067869"/>
            <a:ext cx="7580261" cy="75802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CFF6392-76DD-489B-9FE2-F74D429CC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1579" y="-4038595"/>
            <a:ext cx="7467595" cy="74675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3B20F59-983C-4027-B6C0-1967F6EB7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8365"/>
            <a:ext cx="1555589" cy="39474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EC43521-1C43-4115-8535-C95DC72A54B9}"/>
              </a:ext>
            </a:extLst>
          </p:cNvPr>
          <p:cNvSpPr txBox="1"/>
          <p:nvPr/>
        </p:nvSpPr>
        <p:spPr>
          <a:xfrm>
            <a:off x="3257496" y="3904737"/>
            <a:ext cx="5677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Nadja Krüger</a:t>
            </a:r>
          </a:p>
          <a:p>
            <a:r>
              <a:rPr lang="de-DE" sz="2400" dirty="0">
                <a:solidFill>
                  <a:srgbClr val="004377"/>
                </a:solidFill>
                <a:latin typeface="BundesSans Medium" panose="020B0002030500000203" pitchFamily="34" charset="0"/>
              </a:rPr>
              <a:t>UX-/UI-Designerin</a:t>
            </a:r>
            <a:br>
              <a:rPr lang="de-DE" sz="2400" dirty="0">
                <a:solidFill>
                  <a:srgbClr val="004377"/>
                </a:solidFill>
                <a:latin typeface="BundesSans Medium" panose="020B0002030500000203" pitchFamily="34" charset="0"/>
              </a:rPr>
            </a:br>
            <a:r>
              <a:rPr lang="de-DE" sz="2400" dirty="0">
                <a:solidFill>
                  <a:srgbClr val="004377"/>
                </a:solidFill>
                <a:latin typeface="BundesSans Medium" panose="020B0002030500000203" pitchFamily="34" charset="0"/>
              </a:rPr>
              <a:t>AusweisApp bei </a:t>
            </a:r>
            <a:r>
              <a:rPr lang="de-DE" sz="2400" dirty="0" err="1">
                <a:solidFill>
                  <a:srgbClr val="004377"/>
                </a:solidFill>
                <a:latin typeface="BundesSans Medium" panose="020B0002030500000203" pitchFamily="34" charset="0"/>
              </a:rPr>
              <a:t>Governikus</a:t>
            </a:r>
            <a:endParaRPr lang="de-DE" sz="2400" dirty="0">
              <a:solidFill>
                <a:srgbClr val="004377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0914F8B-8CFF-4970-A918-5555E524B263}"/>
              </a:ext>
            </a:extLst>
          </p:cNvPr>
          <p:cNvSpPr txBox="1"/>
          <p:nvPr/>
        </p:nvSpPr>
        <p:spPr>
          <a:xfrm>
            <a:off x="418993" y="370229"/>
            <a:ext cx="77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Das sind die Speaker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6743A4C-3355-459B-8CF6-EF81C5024F61}"/>
              </a:ext>
            </a:extLst>
          </p:cNvPr>
          <p:cNvSpPr txBox="1"/>
          <p:nvPr/>
        </p:nvSpPr>
        <p:spPr>
          <a:xfrm>
            <a:off x="2575142" y="1974951"/>
            <a:ext cx="5677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5489C2"/>
                </a:solidFill>
                <a:effectLst/>
                <a:uLnTx/>
                <a:uFillTx/>
                <a:latin typeface="BundesSans Bold" panose="020B0002030500000203" pitchFamily="34" charset="0"/>
                <a:ea typeface="Cambria" panose="02040503050406030204" pitchFamily="18" charset="0"/>
                <a:cs typeface="+mn-cs"/>
              </a:rPr>
              <a:t>Dr. Niels Räth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BundesSans Medium" panose="020B0002030500000203" pitchFamily="34" charset="0"/>
                <a:ea typeface="+mn-ea"/>
                <a:cs typeface="+mn-cs"/>
              </a:rPr>
              <a:t>Projektleitung AusweisApp, Bundesamt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BundesSans Medium" panose="020B0002030500000203" pitchFamily="34" charset="0"/>
                <a:ea typeface="+mn-ea"/>
                <a:cs typeface="+mn-cs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BundesSans Medium" panose="020B0002030500000203" pitchFamily="34" charset="0"/>
                <a:ea typeface="+mn-ea"/>
                <a:cs typeface="+mn-cs"/>
              </a:rPr>
              <a:t>für Sicherheit in der Informationstechnik</a:t>
            </a:r>
          </a:p>
        </p:txBody>
      </p:sp>
    </p:spTree>
    <p:extLst>
      <p:ext uri="{BB962C8B-B14F-4D97-AF65-F5344CB8AC3E}">
        <p14:creationId xmlns:p14="http://schemas.microsoft.com/office/powerpoint/2010/main" val="3849101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DF1F4CF-C535-44B1-9A09-ACB5078D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67595" y="3274613"/>
            <a:ext cx="7467595" cy="74675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E3FD7E3-59B6-4E1D-AADF-65EE21A87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2000" y="-4446773"/>
            <a:ext cx="7580261" cy="75802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4BE54FA-D13B-4788-8A4E-6E9F186D065F}"/>
              </a:ext>
            </a:extLst>
          </p:cNvPr>
          <p:cNvGrpSpPr/>
          <p:nvPr/>
        </p:nvGrpSpPr>
        <p:grpSpPr>
          <a:xfrm>
            <a:off x="2048781" y="1047538"/>
            <a:ext cx="8094438" cy="4762924"/>
            <a:chOff x="2048781" y="1047538"/>
            <a:chExt cx="8094438" cy="476292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9E8F7DA-3E6E-4CED-A57B-BE8768A7C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1" y="1047538"/>
              <a:ext cx="8094438" cy="4762924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07B611F-C019-448B-9DF7-C262F53BBBD1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56542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DFB0BF8-7878-4FAD-9C13-0E9A4BF0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90914" y="2635923"/>
            <a:ext cx="7467595" cy="74675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A2AE49D-9A71-458F-A494-A804DF53C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2000" y="-3605851"/>
            <a:ext cx="7580261" cy="7580261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30713AC-2D23-404C-9FA4-81D568AAF5CF}"/>
              </a:ext>
            </a:extLst>
          </p:cNvPr>
          <p:cNvGrpSpPr/>
          <p:nvPr/>
        </p:nvGrpSpPr>
        <p:grpSpPr>
          <a:xfrm>
            <a:off x="2048781" y="1047538"/>
            <a:ext cx="8094438" cy="4762924"/>
            <a:chOff x="2048781" y="1047538"/>
            <a:chExt cx="8094438" cy="4762924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263CE6E-2D22-421A-8B91-D21F3DC28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1" y="1047538"/>
              <a:ext cx="8094438" cy="4762924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CA4B301B-4B6C-462D-BB9E-3B6A787BEE9A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F582B1E-898D-40BB-8CCE-AB5DC13C3B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5775" y="1674317"/>
            <a:ext cx="2106573" cy="41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453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823E802-58B7-4959-A411-45BE75619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558392" y="554030"/>
            <a:ext cx="7467595" cy="74675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A3B0379-526B-4966-B2C7-FD06EFCC6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2000" y="-1850530"/>
            <a:ext cx="7580261" cy="75802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60659A0-3CF6-438E-A913-7C0C3A5FC364}"/>
              </a:ext>
            </a:extLst>
          </p:cNvPr>
          <p:cNvGrpSpPr/>
          <p:nvPr/>
        </p:nvGrpSpPr>
        <p:grpSpPr>
          <a:xfrm>
            <a:off x="2048781" y="1047538"/>
            <a:ext cx="8094438" cy="4762924"/>
            <a:chOff x="2048781" y="1047538"/>
            <a:chExt cx="8094438" cy="476292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70FBC8D-72CA-435A-AE73-538307376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1" y="1047538"/>
              <a:ext cx="8094438" cy="4762924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4D2F815F-B33D-4F80-A7D6-08FC4B32D2EB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77004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637641" y="-2081159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1869" y="1848403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dirty="0">
                <a:latin typeface="BundesSans Medium" panose="020B0002030500000203" pitchFamily="34" charset="0"/>
              </a:rPr>
              <a:t>Einleitung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3 Schritte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dirty="0">
                <a:latin typeface="BundesSans Medium" panose="020B0002030500000203" pitchFamily="34" charset="0"/>
              </a:rPr>
              <a:t>Smartphone oder Kartenleser einrichten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Ausweis auslesen</a:t>
            </a:r>
            <a:endParaRPr lang="de-DE" sz="2400" dirty="0">
              <a:latin typeface="BundesSans Medium" panose="020B0002030500000203" pitchFamily="34" charset="0"/>
            </a:endParaRP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dirty="0">
                <a:latin typeface="BundesSans Medium" panose="020B0002030500000203" pitchFamily="34" charset="0"/>
              </a:rPr>
              <a:t>PIN einrichten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92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35263" y="-5113780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1237" y="4147133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Problem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Nutzende </a:t>
            </a:r>
            <a:r>
              <a:rPr lang="de-DE" sz="2400" dirty="0">
                <a:effectLst/>
                <a:latin typeface="BundesSans Medium" panose="020B0002030500000203" pitchFamily="34" charset="0"/>
              </a:rPr>
              <a:t>wissen nicht, was eine NFC-Schnittstelle ist.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effectLst/>
                <a:latin typeface="BundesSans Medium" panose="020B0002030500000203" pitchFamily="34" charset="0"/>
              </a:rPr>
              <a:t>Lösung</a:t>
            </a:r>
            <a:endParaRPr lang="de-DE" sz="2400" dirty="0">
              <a:effectLst/>
              <a:latin typeface="BundesSans Medium" panose="020B0002030500000203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BundesSans Medium" panose="020B0002030500000203" pitchFamily="34" charset="0"/>
              </a:rPr>
              <a:t>Technische Prüfung und Mitteilung, ob das Smartphone eine NFC-Schnittstelle besitzt.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28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9365" y="-5383336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3845" y="4501948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Problem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Nutzende </a:t>
            </a:r>
            <a:r>
              <a:rPr lang="de-DE" sz="2400" dirty="0">
                <a:effectLst/>
                <a:latin typeface="BundesSans Medium" panose="020B0002030500000203" pitchFamily="34" charset="0"/>
              </a:rPr>
              <a:t>haben eine deaktivierte Online-Ausweisfunktion.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effectLst/>
                <a:latin typeface="BundesSans Medium" panose="020B0002030500000203" pitchFamily="34" charset="0"/>
              </a:rPr>
              <a:t>Lösung</a:t>
            </a:r>
            <a:endParaRPr lang="de-DE" sz="2400" dirty="0">
              <a:effectLst/>
              <a:latin typeface="BundesSans Medium" panose="020B0002030500000203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BundesSans Medium" panose="020B0002030500000203" pitchFamily="34" charset="0"/>
              </a:rPr>
              <a:t>Technische Prüfung und Mitteilung, ob die Online-Ausweisfunktion freigeschaltet ist.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23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AABFC5E8-4944-45A9-8EAB-B14B73624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72162" y="6931072"/>
            <a:ext cx="7580261" cy="758026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CBB3C12-BD4B-4E91-B7D0-8281CBC08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8079" y="-7540667"/>
            <a:ext cx="7467595" cy="7467595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C394424-BE23-4123-AAC9-57F733F8DFF0}"/>
              </a:ext>
            </a:extLst>
          </p:cNvPr>
          <p:cNvGrpSpPr/>
          <p:nvPr/>
        </p:nvGrpSpPr>
        <p:grpSpPr>
          <a:xfrm>
            <a:off x="2048781" y="1047538"/>
            <a:ext cx="8094438" cy="4762924"/>
            <a:chOff x="2048781" y="1047538"/>
            <a:chExt cx="8094438" cy="476292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8FFD12F-12AB-480A-8657-F1C3B52CC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1" y="1047538"/>
              <a:ext cx="8094438" cy="4762924"/>
            </a:xfrm>
            <a:prstGeom prst="rect">
              <a:avLst/>
            </a:prstGeom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7D56131-074E-46DF-B45C-25218E5ECBE6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EB117B4-7C4F-48CF-BB19-F7B2309BE1ED}"/>
              </a:ext>
            </a:extLst>
          </p:cNvPr>
          <p:cNvGrpSpPr/>
          <p:nvPr/>
        </p:nvGrpSpPr>
        <p:grpSpPr>
          <a:xfrm>
            <a:off x="8105775" y="1674317"/>
            <a:ext cx="2106575" cy="4136146"/>
            <a:chOff x="8105775" y="1674317"/>
            <a:chExt cx="2106575" cy="413614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DD386A8-CB14-4112-B9AE-FB5AF9FD1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05775" y="1674317"/>
              <a:ext cx="2106575" cy="4136146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1E1F4C1-8704-4311-BE4C-5BF6BDDEA8DE}"/>
                </a:ext>
              </a:extLst>
            </p:cNvPr>
            <p:cNvSpPr/>
            <p:nvPr/>
          </p:nvSpPr>
          <p:spPr>
            <a:xfrm>
              <a:off x="8853055" y="3841668"/>
              <a:ext cx="540327" cy="100940"/>
            </a:xfrm>
            <a:prstGeom prst="rect">
              <a:avLst/>
            </a:prstGeom>
            <a:solidFill>
              <a:srgbClr val="548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770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DF583AC-18E3-45C1-AF06-CA5349834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580261" y="3648327"/>
            <a:ext cx="7580261" cy="75802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317CAE7-DB49-483A-8D50-6E67D2142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2000" y="-3643934"/>
            <a:ext cx="7467595" cy="74675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78EC520-577E-4BCF-BBE0-81BEAD3097B1}"/>
              </a:ext>
            </a:extLst>
          </p:cNvPr>
          <p:cNvGrpSpPr/>
          <p:nvPr/>
        </p:nvGrpSpPr>
        <p:grpSpPr>
          <a:xfrm>
            <a:off x="2048781" y="1047538"/>
            <a:ext cx="8094438" cy="4762924"/>
            <a:chOff x="2048781" y="1047538"/>
            <a:chExt cx="8094438" cy="476292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202EC53-AEF7-4849-89BA-B7B1598F6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1" y="1047538"/>
              <a:ext cx="8094438" cy="4762924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C385434-16D6-41F7-A5DE-611D4151C1EC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789825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7D2D026-762C-4B1A-90A6-6CFAC274C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580261" y="1399519"/>
            <a:ext cx="7580261" cy="75802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AE0192B-D706-4ED6-959B-AD13F7859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2000" y="-1767292"/>
            <a:ext cx="7467595" cy="74675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531569D-D4B4-4A51-9946-38B2BF72A30C}"/>
              </a:ext>
            </a:extLst>
          </p:cNvPr>
          <p:cNvGrpSpPr/>
          <p:nvPr/>
        </p:nvGrpSpPr>
        <p:grpSpPr>
          <a:xfrm>
            <a:off x="2048780" y="1047537"/>
            <a:ext cx="8094440" cy="4762926"/>
            <a:chOff x="2048780" y="1047537"/>
            <a:chExt cx="8094440" cy="4762926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5FE19CB-4C58-4EF2-A7F9-5BDFD2D12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0" y="1047537"/>
              <a:ext cx="8094440" cy="4762926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86AA738-EF8D-4F03-9E74-4EA41DB319EF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83522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1687" y="3976741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358462" y="-2835127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dirty="0">
                <a:latin typeface="BundesSans Medium" panose="020B0002030500000203" pitchFamily="34" charset="0"/>
              </a:rPr>
              <a:t>Einleitung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3 Schritte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dirty="0">
                <a:latin typeface="BundesSans Medium" panose="020B0002030500000203" pitchFamily="34" charset="0"/>
              </a:rPr>
              <a:t>Smartphone oder Kartenleser einrichten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dirty="0">
                <a:latin typeface="BundesSans Medium" panose="020B0002030500000203" pitchFamily="34" charset="0"/>
              </a:rPr>
              <a:t>Ausweis auslesen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PIN einrichten</a:t>
            </a:r>
            <a:endParaRPr lang="de-DE" sz="2400" dirty="0">
              <a:latin typeface="BundesSans Medium" panose="020B000203050000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73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10ED6E1-54DA-4BAB-98A2-2740064B3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828181" y="-361132"/>
            <a:ext cx="7580261" cy="75802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5826114-1977-43E5-A9B4-B32660813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5001" y="-2442019"/>
            <a:ext cx="7467595" cy="74675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Onboarding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EF921E0-4146-44BA-9CD2-9F194623490D}"/>
              </a:ext>
            </a:extLst>
          </p:cNvPr>
          <p:cNvSpPr txBox="1"/>
          <p:nvPr/>
        </p:nvSpPr>
        <p:spPr>
          <a:xfrm>
            <a:off x="1901687" y="4981252"/>
            <a:ext cx="8388626" cy="113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Veröffentlicht im März 2025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Vereinfacht Ersteinrichtung des Online-Ausweises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7CB6A4F-E778-4E78-842A-8872F4E1E241}"/>
              </a:ext>
            </a:extLst>
          </p:cNvPr>
          <p:cNvGrpSpPr/>
          <p:nvPr/>
        </p:nvGrpSpPr>
        <p:grpSpPr>
          <a:xfrm>
            <a:off x="2826399" y="960711"/>
            <a:ext cx="6613353" cy="3891425"/>
            <a:chOff x="2048781" y="1047538"/>
            <a:chExt cx="8094438" cy="4762924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354FBC3-3E06-40EF-8C0C-14D9A84E1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1" y="1047538"/>
              <a:ext cx="8094438" cy="4762924"/>
            </a:xfrm>
            <a:prstGeom prst="rect">
              <a:avLst/>
            </a:prstGeom>
          </p:spPr>
        </p:pic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942987FC-7EE0-4D34-90B0-4552C7687B35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02A3D7C5-65AB-4CAC-B94C-8E13C7BC0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2248" y="1601921"/>
            <a:ext cx="1721122" cy="33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2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0122" y="5136070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993" y="-5422253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Problem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Nutzende </a:t>
            </a:r>
            <a:r>
              <a:rPr lang="de-DE" sz="2400" dirty="0">
                <a:effectLst/>
                <a:latin typeface="BundesSans Medium" panose="020B0002030500000203" pitchFamily="34" charset="0"/>
              </a:rPr>
              <a:t>kennen ihre PIN nicht und wissen auch nicht, ob sie mal eine gesetzt oder erhalten haben.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effectLst/>
                <a:latin typeface="BundesSans Medium" panose="020B0002030500000203" pitchFamily="34" charset="0"/>
              </a:rPr>
              <a:t>Lösung</a:t>
            </a:r>
            <a:endParaRPr lang="de-DE" sz="2400" dirty="0">
              <a:effectLst/>
              <a:latin typeface="BundesSans Medium" panose="020B0002030500000203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BundesSans Medium" panose="020B0002030500000203" pitchFamily="34" charset="0"/>
              </a:rPr>
              <a:t>Erklärung der unterschiedlichen PIN-Arten und weiterführende Hilfe bei vergessener PIN.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92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32111" y="4956456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9795" y="-5903946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Problem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Nutzende </a:t>
            </a:r>
            <a:r>
              <a:rPr lang="de-DE" sz="2400" dirty="0">
                <a:effectLst/>
                <a:latin typeface="BundesSans Medium" panose="020B0002030500000203" pitchFamily="34" charset="0"/>
              </a:rPr>
              <a:t>wissen nicht, dass sie die Transport-PIN per Brief erhielten und diese ändern müssen, um den Online-Ausweis nutzen zu können.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effectLst/>
                <a:latin typeface="BundesSans Medium" panose="020B0002030500000203" pitchFamily="34" charset="0"/>
              </a:rPr>
              <a:t>Lösung</a:t>
            </a:r>
            <a:endParaRPr lang="de-DE" sz="2400" dirty="0">
              <a:effectLst/>
              <a:latin typeface="BundesSans Medium" panose="020B0002030500000203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BundesSans Medium" panose="020B0002030500000203" pitchFamily="34" charset="0"/>
              </a:rPr>
              <a:t>Begleitung durch die Transport-PIN-Änderung und weiterführende Hilfe.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56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CD4CAD3-8B5B-45B8-B9EE-A76FD7379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67595" y="3013356"/>
            <a:ext cx="7467595" cy="74675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4F2B5E6-C328-4E13-A7C0-7DD9CA76D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2000" y="-4238432"/>
            <a:ext cx="7580261" cy="75802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141FB0D-8F1D-441F-95E3-8E0DC50F7D1C}"/>
              </a:ext>
            </a:extLst>
          </p:cNvPr>
          <p:cNvGrpSpPr/>
          <p:nvPr/>
        </p:nvGrpSpPr>
        <p:grpSpPr>
          <a:xfrm>
            <a:off x="2048780" y="1047537"/>
            <a:ext cx="8094440" cy="4762926"/>
            <a:chOff x="2048780" y="1047537"/>
            <a:chExt cx="8094440" cy="476292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171DBC2-13CB-4773-8F29-C7EC660CF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0" y="1047537"/>
              <a:ext cx="8094440" cy="4762926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E6E14097-327A-49D9-986C-628993E97993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519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1AA6A66-82F4-4591-992B-54EA450D3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67595" y="1047538"/>
            <a:ext cx="7467595" cy="74675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A28BF09-1DC1-47ED-A38D-D26C35611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2000" y="-1903446"/>
            <a:ext cx="7580261" cy="7580261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CC826C9-8BD3-412A-9A28-9B8A6F743240}"/>
              </a:ext>
            </a:extLst>
          </p:cNvPr>
          <p:cNvGrpSpPr/>
          <p:nvPr/>
        </p:nvGrpSpPr>
        <p:grpSpPr>
          <a:xfrm>
            <a:off x="2048781" y="1047536"/>
            <a:ext cx="8094438" cy="4762925"/>
            <a:chOff x="2048781" y="1047536"/>
            <a:chExt cx="8094438" cy="4762925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32EB84D5-6283-4D93-90D3-23D2DEC62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1" y="1047536"/>
              <a:ext cx="8094438" cy="4762925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8D5E1CC-F3AA-4C09-ADD2-B2EA4DFF93B9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A363176-C53D-4D45-BE92-C31C5D960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5775" y="1674317"/>
            <a:ext cx="2106574" cy="41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0244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8CEC1C8-95FE-43C3-9818-6509B8D37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67595" y="-2221648"/>
            <a:ext cx="7467595" cy="74675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B4B7D66-9829-464A-96BF-A9EA7C8B9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2000" y="586661"/>
            <a:ext cx="7580261" cy="75802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6712926-FD01-40EE-8D10-535FA6DF6A0B}"/>
              </a:ext>
            </a:extLst>
          </p:cNvPr>
          <p:cNvGrpSpPr/>
          <p:nvPr/>
        </p:nvGrpSpPr>
        <p:grpSpPr>
          <a:xfrm>
            <a:off x="2048780" y="1047536"/>
            <a:ext cx="8094442" cy="4762927"/>
            <a:chOff x="2048780" y="1047536"/>
            <a:chExt cx="8094442" cy="4762927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E4C0BDC-D7A5-49B6-844A-707D8A877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0" y="1047536"/>
              <a:ext cx="8094442" cy="4762927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A293779-436A-4987-9C85-91CF8984A2CA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36245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656188" y="-4272858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2217" y="3736173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dirty="0">
                <a:latin typeface="BundesSans Medium" panose="020B0002030500000203" pitchFamily="34" charset="0"/>
              </a:rPr>
              <a:t>Einleitung</a:t>
            </a:r>
          </a:p>
          <a:p>
            <a:pPr lvl="1">
              <a:lnSpc>
                <a:spcPct val="150000"/>
              </a:lnSpc>
            </a:pPr>
            <a:r>
              <a:rPr lang="de-DE" sz="2400" dirty="0">
                <a:latin typeface="BundesSans Medium" panose="020B0002030500000203" pitchFamily="34" charset="0"/>
              </a:rPr>
              <a:t>3 Schritte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dirty="0">
                <a:latin typeface="BundesSans Medium" panose="020B0002030500000203" pitchFamily="34" charset="0"/>
              </a:rPr>
              <a:t>Smartphone oder Kartenleser einrichten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dirty="0">
                <a:latin typeface="BundesSans Medium" panose="020B0002030500000203" pitchFamily="34" charset="0"/>
              </a:rPr>
              <a:t>Ausweis auslesen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400" dirty="0">
                <a:latin typeface="BundesSans Medium" panose="020B0002030500000203" pitchFamily="34" charset="0"/>
              </a:rPr>
              <a:t>PIN einrichten</a:t>
            </a:r>
          </a:p>
          <a:p>
            <a:pPr lvl="1">
              <a:lnSpc>
                <a:spcPct val="150000"/>
              </a:lnSpc>
            </a:pPr>
            <a:r>
              <a:rPr lang="de-DE" sz="2400" b="1" i="1" dirty="0">
                <a:solidFill>
                  <a:srgbClr val="335020"/>
                </a:solidFill>
                <a:latin typeface="BundesSans Medium" panose="020B0002030500000203" pitchFamily="34" charset="0"/>
              </a:rPr>
              <a:t>(Optional) Ausweis-Daten einsehen als Übung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Abschluss</a:t>
            </a:r>
            <a:endParaRPr lang="de-DE" sz="2400" dirty="0">
              <a:latin typeface="BundesSans Medium" panose="020B000203050000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99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821" y="-5482464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76" y="4841475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Problem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Nutzende </a:t>
            </a:r>
            <a:r>
              <a:rPr lang="de-DE" sz="2400" dirty="0">
                <a:effectLst/>
                <a:latin typeface="BundesSans Medium" panose="020B0002030500000203" pitchFamily="34" charset="0"/>
              </a:rPr>
              <a:t>wissen nicht, dass die Nutzung der Online-Ausweisfunktion auf der Webseite des Diensteanbieters statt in der AusweisApp beginnt.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effectLst/>
                <a:latin typeface="BundesSans Medium" panose="020B0002030500000203" pitchFamily="34" charset="0"/>
              </a:rPr>
              <a:t>Lösung</a:t>
            </a:r>
            <a:endParaRPr lang="de-DE" sz="2400" dirty="0">
              <a:effectLst/>
              <a:latin typeface="BundesSans Medium" panose="020B0002030500000203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BundesSans Medium" panose="020B0002030500000203" pitchFamily="34" charset="0"/>
              </a:rPr>
              <a:t>Erklärung und Weiterleitung an die Anbieterliste.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8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C2595EA-4E63-42D2-85C3-E3164E6C4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0221" y="-7467595"/>
            <a:ext cx="7467595" cy="74675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35FA42B-7E1F-4DCE-BFEC-9C3167DA2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58689" y="6858000"/>
            <a:ext cx="7580261" cy="75802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0D53F17-CA01-4CC2-9B83-BBEBAC67B0F2}"/>
              </a:ext>
            </a:extLst>
          </p:cNvPr>
          <p:cNvGrpSpPr/>
          <p:nvPr/>
        </p:nvGrpSpPr>
        <p:grpSpPr>
          <a:xfrm>
            <a:off x="2048780" y="1047537"/>
            <a:ext cx="8094440" cy="4762926"/>
            <a:chOff x="2048780" y="1047537"/>
            <a:chExt cx="8094440" cy="4762926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EF28F5C-D8CA-47E4-9E51-437D5C1F7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0" y="1047537"/>
              <a:ext cx="8094440" cy="4762926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6E5B9AE-55AE-4CD9-9E88-6A9A0729649C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662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A725ECC-7B94-44CF-A912-383488F55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000" y="-4769954"/>
            <a:ext cx="7467595" cy="74675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8504D98-0D0B-4570-95E5-73433398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580261" y="3770107"/>
            <a:ext cx="7580261" cy="75802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BEB0D-A55A-40F4-B027-7DDD0C6AA9A9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Umsetzung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FD94574-3EE4-4911-A285-22169D0099A1}"/>
              </a:ext>
            </a:extLst>
          </p:cNvPr>
          <p:cNvGrpSpPr/>
          <p:nvPr/>
        </p:nvGrpSpPr>
        <p:grpSpPr>
          <a:xfrm>
            <a:off x="2048780" y="1047537"/>
            <a:ext cx="8094440" cy="4762926"/>
            <a:chOff x="2048780" y="1047537"/>
            <a:chExt cx="8094440" cy="4762926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7EA1050-6778-44F8-9D5D-A616795F5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780" y="1047537"/>
              <a:ext cx="8094440" cy="4762926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C07EA5F4-E590-47AE-B469-FCAB2CAA3A92}"/>
                </a:ext>
              </a:extLst>
            </p:cNvPr>
            <p:cNvSpPr/>
            <p:nvPr/>
          </p:nvSpPr>
          <p:spPr>
            <a:xfrm>
              <a:off x="5804747" y="5120640"/>
              <a:ext cx="575733" cy="250614"/>
            </a:xfrm>
            <a:prstGeom prst="rect">
              <a:avLst/>
            </a:prstGeom>
            <a:gradFill>
              <a:gsLst>
                <a:gs pos="0">
                  <a:srgbClr val="383838"/>
                </a:gs>
                <a:gs pos="100000">
                  <a:srgbClr val="3232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BundesSans Medium" panose="020B0002030500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877388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AC8807-0A3B-4EBF-9281-6EA14372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081274" y="-426447"/>
            <a:ext cx="7580261" cy="7580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49E655-32B6-4D53-A58A-3846CAAD3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8130" y="-1862355"/>
            <a:ext cx="7467595" cy="74675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6AD47B-CF02-46F9-AC86-A25665123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799B30B-FC17-43A8-ABB7-58CEA3514008}"/>
              </a:ext>
            </a:extLst>
          </p:cNvPr>
          <p:cNvSpPr txBox="1"/>
          <p:nvPr/>
        </p:nvSpPr>
        <p:spPr>
          <a:xfrm>
            <a:off x="2634200" y="2674947"/>
            <a:ext cx="7728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600" b="1" dirty="0">
              <a:solidFill>
                <a:srgbClr val="5489C2"/>
              </a:solidFill>
              <a:latin typeface="BundesSans Bold" panose="020B0002030500000203" pitchFamily="34" charset="0"/>
              <a:ea typeface="Cambria" panose="02040503050406030204" pitchFamily="18" charset="0"/>
            </a:endParaRPr>
          </a:p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Mehrwert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072878-12E0-49EE-AFC9-29492FC46F3A}"/>
              </a:ext>
            </a:extLst>
          </p:cNvPr>
          <p:cNvSpPr txBox="1"/>
          <p:nvPr/>
        </p:nvSpPr>
        <p:spPr>
          <a:xfrm>
            <a:off x="2634200" y="2674946"/>
            <a:ext cx="7728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Onboarding:</a:t>
            </a:r>
          </a:p>
        </p:txBody>
      </p:sp>
    </p:spTree>
    <p:extLst>
      <p:ext uri="{BB962C8B-B14F-4D97-AF65-F5344CB8AC3E}">
        <p14:creationId xmlns:p14="http://schemas.microsoft.com/office/powerpoint/2010/main" val="1193748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AC8807-0A3B-4EBF-9281-6EA14372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472533" y="-1816126"/>
            <a:ext cx="7580261" cy="7580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49E655-32B6-4D53-A58A-3846CAAD3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7800" y="937995"/>
            <a:ext cx="7467595" cy="74675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6AD47B-CF02-46F9-AC86-A25665123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CEC522D-8364-4B31-AF88-42EC8D6F758F}"/>
              </a:ext>
            </a:extLst>
          </p:cNvPr>
          <p:cNvSpPr txBox="1"/>
          <p:nvPr/>
        </p:nvSpPr>
        <p:spPr>
          <a:xfrm>
            <a:off x="2634200" y="2674947"/>
            <a:ext cx="7728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600" b="1" dirty="0">
              <a:solidFill>
                <a:srgbClr val="5489C2"/>
              </a:solidFill>
              <a:latin typeface="BundesSans Bold" panose="020B0002030500000203" pitchFamily="34" charset="0"/>
              <a:ea typeface="Cambria" panose="02040503050406030204" pitchFamily="18" charset="0"/>
            </a:endParaRPr>
          </a:p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Warum?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DB1FBB7-ECB8-4CEB-B523-36429248730B}"/>
              </a:ext>
            </a:extLst>
          </p:cNvPr>
          <p:cNvSpPr txBox="1"/>
          <p:nvPr/>
        </p:nvSpPr>
        <p:spPr>
          <a:xfrm>
            <a:off x="2634200" y="2674946"/>
            <a:ext cx="7728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Onboarding:</a:t>
            </a:r>
          </a:p>
        </p:txBody>
      </p:sp>
    </p:spTree>
    <p:extLst>
      <p:ext uri="{BB962C8B-B14F-4D97-AF65-F5344CB8AC3E}">
        <p14:creationId xmlns:p14="http://schemas.microsoft.com/office/powerpoint/2010/main" val="3038162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7494" y="-187044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893099" y="-3691425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Für Nutzende</a:t>
            </a:r>
            <a:endParaRPr lang="de-DE" sz="2400" dirty="0">
              <a:latin typeface="BundesSans Medium" panose="020B0002030500000203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Reduzierung des „</a:t>
            </a:r>
            <a:r>
              <a:rPr lang="de-DE" sz="2400" dirty="0" err="1">
                <a:latin typeface="BundesSans Medium" panose="020B0002030500000203" pitchFamily="34" charset="0"/>
              </a:rPr>
              <a:t>Cognitive</a:t>
            </a:r>
            <a:r>
              <a:rPr lang="de-DE" sz="2400" dirty="0">
                <a:latin typeface="BundesSans Medium" panose="020B0002030500000203" pitchFamily="34" charset="0"/>
              </a:rPr>
              <a:t> Loads“ durch sinnvolle Begleitung und Abnahme von Aufgaben.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Schnelleres Verstehen sowie (Kennen-)Lernen von Funktionalitäten.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BundesSans Medium" panose="020B0002030500000203" pitchFamily="34" charset="0"/>
              </a:rPr>
              <a:t>Vermeidung von Frust oder Verwirrung während der (erstmaligen) Nutzung.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Mehrwert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46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1880" y="4040788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94256" y="-4439543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Für die AusweisApp und für Diensteanbieter</a:t>
            </a:r>
            <a:endParaRPr lang="de-DE" sz="2400" dirty="0">
              <a:latin typeface="BundesSans Medium" panose="020B0002030500000203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BundesSans Medium" panose="020B0002030500000203" pitchFamily="34" charset="0"/>
              </a:rPr>
              <a:t>Steigerung der Nutzerzufriedenheit durch positiven Erstkontakt.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BundesSans Medium" panose="020B0002030500000203" pitchFamily="34" charset="0"/>
              </a:rPr>
              <a:t>Höhere Wahrscheinlichkeit, dass </a:t>
            </a:r>
            <a:r>
              <a:rPr lang="de-DE" sz="2400" dirty="0">
                <a:latin typeface="BundesSans Medium" panose="020B0002030500000203" pitchFamily="34" charset="0"/>
              </a:rPr>
              <a:t>Nutzende </a:t>
            </a:r>
            <a:r>
              <a:rPr lang="de-DE" sz="2400" dirty="0">
                <a:effectLst/>
                <a:latin typeface="BundesSans Medium" panose="020B0002030500000203" pitchFamily="34" charset="0"/>
              </a:rPr>
              <a:t>die Software erneut nutzen.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effectLst/>
                <a:latin typeface="BundesSans Medium" panose="020B0002030500000203" pitchFamily="34" charset="0"/>
              </a:rPr>
              <a:t>Geringere Wahrscheinlichkeit, dass </a:t>
            </a:r>
            <a:r>
              <a:rPr lang="de-DE" sz="2400" dirty="0">
                <a:latin typeface="BundesSans Medium" panose="020B0002030500000203" pitchFamily="34" charset="0"/>
              </a:rPr>
              <a:t>Nutzende </a:t>
            </a:r>
            <a:r>
              <a:rPr lang="de-DE" sz="2400" dirty="0">
                <a:effectLst/>
                <a:latin typeface="BundesSans Medium" panose="020B0002030500000203" pitchFamily="34" charset="0"/>
              </a:rPr>
              <a:t>einen (umfangreichen) Support benötigen.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Mehrwert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14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AC8807-0A3B-4EBF-9281-6EA14372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2141" y="-5471974"/>
            <a:ext cx="7580261" cy="7580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49E655-32B6-4D53-A58A-3846CAAD3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5315" y="4652745"/>
            <a:ext cx="7467595" cy="74675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6AD47B-CF02-46F9-AC86-A25665123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D7881D3-C143-4030-B532-95F7270327E2}"/>
              </a:ext>
            </a:extLst>
          </p:cNvPr>
          <p:cNvSpPr txBox="1"/>
          <p:nvPr/>
        </p:nvSpPr>
        <p:spPr>
          <a:xfrm>
            <a:off x="2634200" y="2674947"/>
            <a:ext cx="7728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600" b="1" dirty="0">
              <a:solidFill>
                <a:srgbClr val="5489C2"/>
              </a:solidFill>
              <a:latin typeface="BundesSans Bold" panose="020B0002030500000203" pitchFamily="34" charset="0"/>
              <a:ea typeface="Cambria" panose="02040503050406030204" pitchFamily="18" charset="0"/>
            </a:endParaRPr>
          </a:p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Unterstützung erhalten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A46BB9-5B2C-4E83-9BAB-E46A6395EA38}"/>
              </a:ext>
            </a:extLst>
          </p:cNvPr>
          <p:cNvSpPr txBox="1"/>
          <p:nvPr/>
        </p:nvSpPr>
        <p:spPr>
          <a:xfrm>
            <a:off x="2634200" y="2674946"/>
            <a:ext cx="7728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Support:</a:t>
            </a:r>
          </a:p>
        </p:txBody>
      </p:sp>
    </p:spTree>
    <p:extLst>
      <p:ext uri="{BB962C8B-B14F-4D97-AF65-F5344CB8AC3E}">
        <p14:creationId xmlns:p14="http://schemas.microsoft.com/office/powerpoint/2010/main" val="2283967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2D31E8C-EA89-48A8-8C55-36AF0766B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8769" y="-6060630"/>
            <a:ext cx="7580261" cy="75802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4EED751-7E6F-4A91-BB55-C5897D505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2202" y="5346709"/>
            <a:ext cx="7467595" cy="74675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77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Unterstützung erhalten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9EAD746-ACE4-4E39-93A1-36759C6DA9D6}"/>
              </a:ext>
            </a:extLst>
          </p:cNvPr>
          <p:cNvSpPr txBox="1"/>
          <p:nvPr/>
        </p:nvSpPr>
        <p:spPr>
          <a:xfrm>
            <a:off x="1901687" y="2084259"/>
            <a:ext cx="8388626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dirty="0">
                <a:latin typeface="BundesSans Medium" panose="020B0002030500000203" pitchFamily="34" charset="0"/>
              </a:rPr>
              <a:t>AusweisApp Support </a:t>
            </a:r>
            <a:r>
              <a:rPr lang="de-DE" sz="2400" dirty="0">
                <a:solidFill>
                  <a:srgbClr val="5489C2"/>
                </a:solidFill>
                <a:latin typeface="BundesSans Medium" panose="020B000203050000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support@ausweisapp.de</a:t>
            </a:r>
            <a:r>
              <a:rPr lang="de-DE" sz="2400" dirty="0">
                <a:solidFill>
                  <a:srgbClr val="5489C2"/>
                </a:solidFill>
                <a:latin typeface="BundesSans Medium" panose="020B0002030500000203" pitchFamily="34" charset="0"/>
              </a:rPr>
              <a:t> </a:t>
            </a:r>
            <a:br>
              <a:rPr lang="de-DE" sz="2400" dirty="0">
                <a:solidFill>
                  <a:srgbClr val="5489C2"/>
                </a:solidFill>
                <a:latin typeface="BundesSans Medium" panose="020B0002030500000203" pitchFamily="34" charset="0"/>
              </a:rPr>
            </a:br>
            <a:r>
              <a:rPr lang="de-DE" sz="2400" dirty="0">
                <a:latin typeface="BundesSans Medium" panose="020B0002030500000203" pitchFamily="34" charset="0"/>
              </a:rPr>
              <a:t>oder Hotline </a:t>
            </a:r>
            <a:r>
              <a:rPr lang="de-DE" sz="2400" b="1" dirty="0">
                <a:latin typeface="BundesSans Medium" panose="020B0002030500000203" pitchFamily="34" charset="0"/>
              </a:rPr>
              <a:t>0421 / 204 95 – 995 </a:t>
            </a:r>
            <a:r>
              <a:rPr lang="de-DE" sz="2400" dirty="0">
                <a:latin typeface="BundesSans Medium" panose="020B0002030500000203" pitchFamily="34" charset="0"/>
              </a:rPr>
              <a:t>(Ortstarif) für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Nutzende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Diensteanbieter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Entwicklung</a:t>
            </a:r>
          </a:p>
          <a:p>
            <a:pPr lvl="1">
              <a:lnSpc>
                <a:spcPct val="150000"/>
              </a:lnSpc>
            </a:pPr>
            <a:r>
              <a:rPr lang="de-DE" sz="2400" dirty="0">
                <a:latin typeface="BundesSans Medium" panose="020B0002030500000203" pitchFamily="34" charset="0"/>
              </a:rPr>
              <a:t>Fragen zur Sicherheit der Online-Ausweisfunktion </a:t>
            </a:r>
            <a:br>
              <a:rPr lang="de-DE" sz="2400" dirty="0">
                <a:latin typeface="BundesSans Medium" panose="020B0002030500000203" pitchFamily="34" charset="0"/>
              </a:rPr>
            </a:br>
            <a:r>
              <a:rPr lang="de-DE" sz="2400" dirty="0">
                <a:solidFill>
                  <a:srgbClr val="5489C2"/>
                </a:solidFill>
                <a:latin typeface="BundesSans Medium" panose="020B000203050000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service-center@bsi.bund.de</a:t>
            </a:r>
            <a:r>
              <a:rPr lang="de-DE" sz="2400" dirty="0">
                <a:solidFill>
                  <a:srgbClr val="5489C2"/>
                </a:solidFill>
                <a:latin typeface="BundesSans Medium" panose="020B0002030500000203" pitchFamily="34" charset="0"/>
              </a:rPr>
              <a:t>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BundesSans Medium" panose="020B0002030500000203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733ADE-3312-48ED-B0FF-A7E8E7FD4C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11" y="3148702"/>
            <a:ext cx="1845573" cy="184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96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BDA9BD4-62D3-4D51-ABBD-08687EA3E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40" y="-4890279"/>
            <a:ext cx="7580261" cy="75802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36537DE-5BCB-4608-9838-51BD47553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56605" y="5052794"/>
            <a:ext cx="7467595" cy="74675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77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Unterstützung erhalten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9EAD746-ACE4-4E39-93A1-36759C6DA9D6}"/>
              </a:ext>
            </a:extLst>
          </p:cNvPr>
          <p:cNvSpPr txBox="1"/>
          <p:nvPr/>
        </p:nvSpPr>
        <p:spPr>
          <a:xfrm>
            <a:off x="1901687" y="2084259"/>
            <a:ext cx="838862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Dinge, bei denen der AusweisApp Support helfen kann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Finden/Installieren/Aktualisieren der AusweisApp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Unterstützte Geräte/Betriebssysteme für die AusweisApp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Verbinden von Kartenlesern, Kopplung mit Smartphones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Ändern der PIN mit der AusweisApp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Hilfe bei den Einstellungen in der AusweisApp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Integration des SDK (Entwickler)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Technischer Aufruf der AusweisApp (Diensteanbieter)</a:t>
            </a:r>
          </a:p>
        </p:txBody>
      </p:sp>
    </p:spTree>
    <p:extLst>
      <p:ext uri="{BB962C8B-B14F-4D97-AF65-F5344CB8AC3E}">
        <p14:creationId xmlns:p14="http://schemas.microsoft.com/office/powerpoint/2010/main" val="1981702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9345089-7A3D-43C9-95C1-C23DDF3D0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5218" y="-2685922"/>
            <a:ext cx="7580261" cy="75802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46A876F-D173-4066-9327-E5E8D7E21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324348" y="3305637"/>
            <a:ext cx="7467595" cy="74675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77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Unterstützung erhalten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9EAD746-ACE4-4E39-93A1-36759C6DA9D6}"/>
              </a:ext>
            </a:extLst>
          </p:cNvPr>
          <p:cNvSpPr txBox="1"/>
          <p:nvPr/>
        </p:nvSpPr>
        <p:spPr>
          <a:xfrm>
            <a:off x="1901687" y="2084259"/>
            <a:ext cx="83886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Dinge, bei denen der AusweisApp Support </a:t>
            </a:r>
            <a:r>
              <a:rPr lang="de-DE" sz="2400" b="1" dirty="0">
                <a:solidFill>
                  <a:srgbClr val="FF0000"/>
                </a:solidFill>
                <a:latin typeface="BundesSans Medium" panose="020B0002030500000203" pitchFamily="34" charset="0"/>
              </a:rPr>
              <a:t>nicht</a:t>
            </a: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 helfen kann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Aktivieren der Online-Ausweisfunktion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Neusetzen einer vergessenen/verlorenen/gesperrten PIN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Abgelaufener/gesperrter/defekter Ausweis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Probleme beim Erstellen/Nutzen der Bund ID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è"/>
            </a:pPr>
            <a:r>
              <a:rPr lang="de-DE" sz="2400" dirty="0">
                <a:latin typeface="BundesSans Medium" panose="020B0002030500000203" pitchFamily="34" charset="0"/>
                <a:sym typeface="Wingdings" panose="05000000000000000000" pitchFamily="2" charset="2"/>
              </a:rPr>
              <a:t>Zuständige Ausweisbehörde/Bürgeramt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è"/>
            </a:pPr>
            <a:r>
              <a:rPr lang="de-DE" sz="2400" dirty="0">
                <a:latin typeface="BundesSans Medium" panose="020B0002030500000203" pitchFamily="34" charset="0"/>
                <a:sym typeface="Wingdings" panose="05000000000000000000" pitchFamily="2" charset="2"/>
              </a:rPr>
              <a:t>First-Level Support eID des BMI (jetzt BMDS)</a:t>
            </a:r>
            <a:br>
              <a:rPr lang="de-DE" sz="2400" dirty="0">
                <a:solidFill>
                  <a:srgbClr val="5489C2"/>
                </a:solidFill>
                <a:latin typeface="BundesSans Medium" panose="020B0002030500000203" pitchFamily="34" charset="0"/>
              </a:rPr>
            </a:br>
            <a:endParaRPr lang="de-DE" sz="2400" dirty="0">
              <a:latin typeface="BundesSans Medium" panose="020B0002030500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26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B3CD67A-58B4-4595-80F0-092AE7315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6276" y="662616"/>
            <a:ext cx="7580261" cy="75802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E927227-4B5C-4D57-B3A5-FF048A8D7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239226" y="-188677"/>
            <a:ext cx="7467595" cy="74675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77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Unterstützung erhalten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9F42C62-60B8-44A2-A54F-6D291457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9EAD746-ACE4-4E39-93A1-36759C6DA9D6}"/>
              </a:ext>
            </a:extLst>
          </p:cNvPr>
          <p:cNvSpPr txBox="1"/>
          <p:nvPr/>
        </p:nvSpPr>
        <p:spPr>
          <a:xfrm>
            <a:off x="1901687" y="2084259"/>
            <a:ext cx="838862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Dinge, bei denen der AusweisApp Support </a:t>
            </a:r>
            <a:r>
              <a:rPr lang="de-DE" sz="2400" b="1" dirty="0">
                <a:solidFill>
                  <a:srgbClr val="FF0000"/>
                </a:solidFill>
                <a:latin typeface="BundesSans Medium" panose="020B0002030500000203" pitchFamily="34" charset="0"/>
              </a:rPr>
              <a:t>nicht</a:t>
            </a: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 helfen kann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Online-Dienste bieten eID nicht an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Störungen/Ausfälle/Überlastung bei Online-Diensten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Zertifikatsfehler am eID-Server/Webdienst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Fragen zum Bearbeitungsstatus eines Vorgangs</a:t>
            </a:r>
          </a:p>
          <a:p>
            <a:pPr lvl="1">
              <a:spcBef>
                <a:spcPts val="1200"/>
              </a:spcBef>
            </a:pPr>
            <a:r>
              <a:rPr lang="de-DE" sz="2400" dirty="0">
                <a:latin typeface="BundesSans Medium" panose="020B0002030500000203" pitchFamily="34" charset="0"/>
                <a:sym typeface="Wingdings" panose="05000000000000000000" pitchFamily="2" charset="2"/>
              </a:rPr>
              <a:t> Support des jeweiligen Diensteanbieters</a:t>
            </a:r>
            <a:br>
              <a:rPr lang="de-DE" sz="2400" dirty="0">
                <a:solidFill>
                  <a:srgbClr val="5489C2"/>
                </a:solidFill>
                <a:latin typeface="BundesSans Medium" panose="020B0002030500000203" pitchFamily="34" charset="0"/>
              </a:rPr>
            </a:br>
            <a:endParaRPr lang="de-DE" sz="2400" dirty="0">
              <a:latin typeface="BundesSans Medium" panose="020B0002030500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44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AC8807-0A3B-4EBF-9281-6EA14372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3068" y="3590383"/>
            <a:ext cx="7580261" cy="7580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49E655-32B6-4D53-A58A-3846CAAD3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633106" y="-4254489"/>
            <a:ext cx="7467595" cy="74675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18BBB6F-33B3-4B8D-A3AA-43D06BA6A97D}"/>
              </a:ext>
            </a:extLst>
          </p:cNvPr>
          <p:cNvSpPr txBox="1"/>
          <p:nvPr/>
        </p:nvSpPr>
        <p:spPr>
          <a:xfrm>
            <a:off x="2634200" y="2674947"/>
            <a:ext cx="7728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Was ist Ihr Feedback?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E6AD47B-CF02-46F9-AC86-A25665123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39301" y="-3733798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6477" y="3429000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768786" cy="3630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Haben Sie das neue Onboarding der AusweisApp schon bemerkt?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Haben Sie Anmerkungen oder Vorschläge?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Haben Sie einen positiven Effekt bei Ihrem Dienst bzw. Ihren Nutzerinnen und Nutzern feststellen können?</a:t>
            </a:r>
          </a:p>
          <a:p>
            <a:pPr lvl="1">
              <a:spcBef>
                <a:spcPts val="1200"/>
              </a:spcBef>
            </a:pPr>
            <a:r>
              <a:rPr lang="de-DE" sz="2400" dirty="0">
                <a:latin typeface="BundesSans Medium" panose="020B0002030500000203" pitchFamily="34" charset="0"/>
                <a:sym typeface="Wingdings" panose="05000000000000000000" pitchFamily="2" charset="2"/>
              </a:rPr>
              <a:t> Kontaktieren Sie uns unter: </a:t>
            </a:r>
            <a:r>
              <a:rPr lang="de-DE" sz="2400" dirty="0">
                <a:latin typeface="BundesSans Medium" panose="020B0002030500000203" pitchFamily="34" charset="0"/>
                <a:sym typeface="Wingdings" panose="05000000000000000000" pitchFamily="2" charset="2"/>
                <a:hlinkClick r:id="rId6"/>
              </a:rPr>
              <a:t>webinare@ausweisapp.de</a:t>
            </a:r>
            <a:r>
              <a:rPr lang="de-DE" sz="2400" dirty="0">
                <a:latin typeface="BundesSans Medium" panose="020B0002030500000203" pitchFamily="34" charset="0"/>
                <a:sym typeface="Wingdings" panose="05000000000000000000" pitchFamily="2" charset="2"/>
              </a:rPr>
              <a:t> </a:t>
            </a:r>
            <a:endParaRPr lang="de-DE" sz="2400" dirty="0">
              <a:latin typeface="BundesSans Medium" panose="020B0002030500000203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BundesSans Medium" panose="020B000203050000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Was ist Ihr Feedback?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75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A6266C1-D0BC-9F1A-87D5-A67DEB402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 b="2931"/>
          <a:stretch/>
        </p:blipFill>
        <p:spPr>
          <a:xfrm>
            <a:off x="203200" y="437627"/>
            <a:ext cx="11785600" cy="6242573"/>
          </a:xfrm>
          <a:prstGeom prst="roundRect">
            <a:avLst>
              <a:gd name="adj" fmla="val 4265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7ABEF1F-8157-C05F-CD21-BE1A2EDD7666}"/>
              </a:ext>
            </a:extLst>
          </p:cNvPr>
          <p:cNvSpPr/>
          <p:nvPr/>
        </p:nvSpPr>
        <p:spPr>
          <a:xfrm>
            <a:off x="927099" y="5213823"/>
            <a:ext cx="9494556" cy="1637355"/>
          </a:xfrm>
          <a:prstGeom prst="roundRect">
            <a:avLst>
              <a:gd name="adj" fmla="val 84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232DAAD-705C-81CB-AEBB-9FD3FD4B307C}"/>
              </a:ext>
            </a:extLst>
          </p:cNvPr>
          <p:cNvSpPr txBox="1"/>
          <p:nvPr/>
        </p:nvSpPr>
        <p:spPr>
          <a:xfrm>
            <a:off x="1069417" y="5287410"/>
            <a:ext cx="5712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5489C2"/>
                </a:solidFill>
                <a:latin typeface="BundesSans Bold" panose="020B0002030500000203" pitchFamily="34" charset="0"/>
              </a:rPr>
              <a:t>Vielen Dank </a:t>
            </a:r>
          </a:p>
          <a:p>
            <a:r>
              <a:rPr lang="de-DE" sz="4000" dirty="0">
                <a:solidFill>
                  <a:srgbClr val="5489C2"/>
                </a:solidFill>
                <a:latin typeface="BundesSans Bold" panose="020B0002030500000203" pitchFamily="34" charset="0"/>
              </a:rPr>
              <a:t>fürs Dabei sein!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186FEDD-7768-3D0B-9950-1FB70D14F37B}"/>
              </a:ext>
            </a:extLst>
          </p:cNvPr>
          <p:cNvSpPr txBox="1"/>
          <p:nvPr/>
        </p:nvSpPr>
        <p:spPr>
          <a:xfrm>
            <a:off x="4852480" y="5257126"/>
            <a:ext cx="5569175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latin typeface="BundesSans Medium" panose="020B0002030500000203" pitchFamily="34" charset="0"/>
              </a:rPr>
              <a:t>https://www.bsi.bund.de</a:t>
            </a:r>
            <a:br>
              <a:rPr lang="de-DE" dirty="0">
                <a:latin typeface="BundesSans Medium" panose="020B0002030500000203" pitchFamily="34" charset="0"/>
              </a:rPr>
            </a:br>
            <a:r>
              <a:rPr lang="de-DE" dirty="0">
                <a:latin typeface="BundesSans Medium" panose="020B0002030500000203" pitchFamily="34" charset="0"/>
              </a:rPr>
              <a:t>https://www.ausweisapp.bund.de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BundesSans Medium" panose="020B0002030500000203" pitchFamily="34" charset="0"/>
              </a:rPr>
              <a:t>https://www.personalausweisportal.de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0D7697BF-DE06-984E-A7AC-3EED12F941D7}"/>
              </a:ext>
            </a:extLst>
          </p:cNvPr>
          <p:cNvSpPr/>
          <p:nvPr/>
        </p:nvSpPr>
        <p:spPr>
          <a:xfrm>
            <a:off x="8394700" y="265670"/>
            <a:ext cx="3149600" cy="1067829"/>
          </a:xfrm>
          <a:prstGeom prst="roundRect">
            <a:avLst>
              <a:gd name="adj" fmla="val 84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4CA6E6-B40C-B77B-90E9-F0394CAD1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11" y="437627"/>
            <a:ext cx="2723989" cy="6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65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5394" y="4197177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17541" y="-3969010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76878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AusweisApp ist oft Erstkontakt mit Online-Ausweis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Unzureichende Information bei Ausweisausgabe und/oder zu lange Zeit her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Informationen von Broschüren, Webseiten, PIN-Brief oder Diensteanbieter nicht bekannt oder unvollständig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AusweisApp „einfach mal installiert“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Warum?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33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6226" y="5201384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47870" y="-4687467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422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Verschiedenstes Vorwissen bei Nutzenden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Keine Kenntnis, noch nie irgendwie benutzt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Online-Ausweis bekannt und benutzt; Power User</a:t>
            </a:r>
          </a:p>
          <a:p>
            <a:pPr lvl="1">
              <a:lnSpc>
                <a:spcPct val="150000"/>
              </a:lnSpc>
            </a:pPr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Verschiedenste Situationen bei Nutzenden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Online-Ausweis deaktiviert, kein PIN-Brief, vergessene PIN…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Verschiedene/Neue Geräte, neuer Ausweis…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Warum?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A5A4AA-1974-4C24-9BC5-4CD75D85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76035" y="4216692"/>
            <a:ext cx="7467595" cy="74675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5EB18-886D-401C-9627-1E4A9446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5869" y="-5650853"/>
            <a:ext cx="7580261" cy="75802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CA39-F593-4242-92F4-63617D27ED43}"/>
              </a:ext>
            </a:extLst>
          </p:cNvPr>
          <p:cNvSpPr txBox="1"/>
          <p:nvPr/>
        </p:nvSpPr>
        <p:spPr>
          <a:xfrm>
            <a:off x="1901687" y="2084259"/>
            <a:ext cx="7227595" cy="3543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sz="2400" b="1" dirty="0">
                <a:solidFill>
                  <a:srgbClr val="335020"/>
                </a:solidFill>
                <a:latin typeface="BundesSans Medium" panose="020B0002030500000203" pitchFamily="34" charset="0"/>
              </a:rPr>
              <a:t>Herausforderung: Onboarding muss alle Nutzende gleichermaßen abholen und führen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Neue Nutzende informieren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Bestehende Nutzende nicht verwirren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BundesSans Medium" panose="020B0002030500000203" pitchFamily="34" charset="0"/>
              </a:rPr>
              <a:t>Ziel ist ein erfolgreich eingerichteter und nutzbarer Online-Ausweis mit dem/den jeweils gewünschten Gerät(en)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41FFE-8E85-4CBB-8208-69E2E25D9481}"/>
              </a:ext>
            </a:extLst>
          </p:cNvPr>
          <p:cNvSpPr txBox="1"/>
          <p:nvPr/>
        </p:nvSpPr>
        <p:spPr>
          <a:xfrm>
            <a:off x="418993" y="370229"/>
            <a:ext cx="878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Warum?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12B48D-BFEC-4BE0-8E52-D8506739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13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AC8807-0A3B-4EBF-9281-6EA14372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5532" y="-4151262"/>
            <a:ext cx="7580261" cy="7580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49E655-32B6-4D53-A58A-3846CAAD3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736848" y="2227952"/>
            <a:ext cx="7467595" cy="74675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18BBB6F-33B3-4B8D-A3AA-43D06BA6A97D}"/>
              </a:ext>
            </a:extLst>
          </p:cNvPr>
          <p:cNvSpPr txBox="1"/>
          <p:nvPr/>
        </p:nvSpPr>
        <p:spPr>
          <a:xfrm>
            <a:off x="2634200" y="2674947"/>
            <a:ext cx="7728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600" b="1" dirty="0">
              <a:solidFill>
                <a:srgbClr val="5489C2"/>
              </a:solidFill>
              <a:latin typeface="BundesSans Bold" panose="020B0002030500000203" pitchFamily="34" charset="0"/>
              <a:ea typeface="Cambria" panose="02040503050406030204" pitchFamily="18" charset="0"/>
            </a:endParaRPr>
          </a:p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Der Designprozess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E6AD47B-CF02-46F9-AC86-A25665123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48" y="6172349"/>
            <a:ext cx="1555589" cy="39474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89A70EC-A08E-4081-8C19-5BAB62E14EC1}"/>
              </a:ext>
            </a:extLst>
          </p:cNvPr>
          <p:cNvSpPr txBox="1"/>
          <p:nvPr/>
        </p:nvSpPr>
        <p:spPr>
          <a:xfrm>
            <a:off x="2634200" y="2674946"/>
            <a:ext cx="7728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600" b="1" dirty="0">
                <a:solidFill>
                  <a:srgbClr val="5489C2"/>
                </a:solidFill>
                <a:latin typeface="BundesSans Bold" panose="020B0002030500000203" pitchFamily="34" charset="0"/>
                <a:ea typeface="Cambria" panose="02040503050406030204" pitchFamily="18" charset="0"/>
              </a:rPr>
              <a:t>Onboarding:</a:t>
            </a:r>
          </a:p>
        </p:txBody>
      </p:sp>
    </p:spTree>
    <p:extLst>
      <p:ext uri="{BB962C8B-B14F-4D97-AF65-F5344CB8AC3E}">
        <p14:creationId xmlns:p14="http://schemas.microsoft.com/office/powerpoint/2010/main" val="2070817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75AQ20XO4NCsxONa/uc9hgEAAAAAAADAAAAAAADAAAAAwADAAIA////////BQAAAAMAEAAL7sHAnq9ThEiV+r5ONEXSowQAAAABAAMAAAACAAMAAAAEAAMAAAAAAP///////wQAAQD///////8FAAAABAAQAAumSPLryy2wSqjiN5kM1WFQ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AMOAAAAAAAAAAAAAP/////GAMYAAAAFX2lkABAAAAAEvkBDbRc7g0KzE41r+5z2GANEYXRhAFMAAAAIUHJlc2VudGF0aW9uU2Nhbm5lZEZvckxpbmtlZFNoYXBlcwAAAk51bWJlckZvcm1hdFNlcGFyYXRvck1vZGUACgAAAEF1dG9tYXRpYwAAAk5hbWUAJAAAAExpbmtlZFNoYXBlUHJlc2VudGF0aW9uU2V0dGluZ3NEYXRhABBWZXJzaW9uAAAAAAAJTGFzdFdyaXRlAMCWoX6XAQAAAAEA/////4MAgwAAAAVfaWQAEAAAAATuwcCer1OESJX6vk40RdKjA0RhdGEAGwAAAARMaW5rZWRTaGFwZURhdGEABQAAAAAAAk5hbWUAGQAAAExpbmtlZFNoYXBlc0RhdGFQcm9wZXJ0eQAQVmVyc2lvbgAAAAAACUxhc3RXcml0ZQDzk6F+lwEAAAACAP////+DAIMAAAAFX2lkABAAAAAEpkjy68stsEqo4jeZDNVhUANEYXRhABsAAAAETGlua2VkU2hhcGVEYXRhAAUAAAAAAAJOYW1lABkAAABMaW5rZWRTaGFwZXNEYXRhUHJvcGVydHkAEFZlcnNpb24AAQAAAAlMYXN0V3JpdGUAcpahfpc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hCw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JQAGTGlua2VkU2hhcGVQcmVzZW50YXRpb25TZXR0aW5nc0RhdGFfMAQAAAAAAAUAAAAAAAUAAAADAAMAAQEDAAAAAwD///////8aAAZMaW5rZWRTaGFwZXNEYXRhUHJvcGVydHlfMAQAAAABAAUAAAACAAUAAAAEAAQAAgEDAAAABAD///////8aAAZMaW5rZWRTaGFwZXNEYXRhUHJvcGVydHlfMQQAAAACAAUAAAADAAUAAAABAAU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857730087653753"/>
  <p:tag name="EMPOWERCHARTSPROPERTIES_A_LENGTH" val="24576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991</Words>
  <Application>Microsoft Office PowerPoint</Application>
  <PresentationFormat>Breitbild</PresentationFormat>
  <Paragraphs>229</Paragraphs>
  <Slides>59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65" baseType="lpstr">
      <vt:lpstr>Arial</vt:lpstr>
      <vt:lpstr>BundesSans Bold</vt:lpstr>
      <vt:lpstr>BundesSans Medium</vt:lpstr>
      <vt:lpstr>Calibri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Bialek, Silvia</dc:creator>
  <cp:lastModifiedBy>Kunzendorf, Antonia</cp:lastModifiedBy>
  <cp:revision>218</cp:revision>
  <dcterms:created xsi:type="dcterms:W3CDTF">2025-05-12T07:12:11Z</dcterms:created>
  <dcterms:modified xsi:type="dcterms:W3CDTF">2025-09-29T10:19:21Z</dcterms:modified>
</cp:coreProperties>
</file>